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429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93300"/>
    <a:srgbClr val="000099"/>
    <a:srgbClr val="9900CC"/>
    <a:srgbClr val="008000"/>
    <a:srgbClr val="008080"/>
    <a:srgbClr val="FF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44" autoAdjust="0"/>
    <p:restoredTop sz="94660"/>
  </p:normalViewPr>
  <p:slideViewPr>
    <p:cSldViewPr snapToGrid="0">
      <p:cViewPr varScale="1">
        <p:scale>
          <a:sx n="82" d="100"/>
          <a:sy n="82" d="100"/>
        </p:scale>
        <p:origin x="1507" y="72"/>
      </p:cViewPr>
      <p:guideLst>
        <p:guide orient="horz" pos="2160"/>
        <p:guide pos="2880"/>
        <p:guide pos="429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>
            <a:extLst>
              <a:ext uri="{FF2B5EF4-FFF2-40B4-BE49-F238E27FC236}">
                <a16:creationId xmlns:a16="http://schemas.microsoft.com/office/drawing/2014/main" id="{02B330CB-4B7B-4A5D-8226-339E4DA3E9A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4099" name="Rectangle 1027">
            <a:extLst>
              <a:ext uri="{FF2B5EF4-FFF2-40B4-BE49-F238E27FC236}">
                <a16:creationId xmlns:a16="http://schemas.microsoft.com/office/drawing/2014/main" id="{9C98BB82-BFE6-438F-9B5F-D3B8184400F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 altLang="de-DE"/>
          </a:p>
        </p:txBody>
      </p:sp>
      <p:sp>
        <p:nvSpPr>
          <p:cNvPr id="4100" name="Rectangle 1028">
            <a:extLst>
              <a:ext uri="{FF2B5EF4-FFF2-40B4-BE49-F238E27FC236}">
                <a16:creationId xmlns:a16="http://schemas.microsoft.com/office/drawing/2014/main" id="{4FAAFB24-FA04-4593-BEAF-ADD26841CDCC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4101" name="Rectangle 1029">
            <a:extLst>
              <a:ext uri="{FF2B5EF4-FFF2-40B4-BE49-F238E27FC236}">
                <a16:creationId xmlns:a16="http://schemas.microsoft.com/office/drawing/2014/main" id="{2E1E0A38-ACDE-4DDE-BD7D-AC9D1E7A0A5B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FFCC948-B12D-4A96-B85B-6D68D82BE582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69027F-4916-4E41-A97B-37103D1DD3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296DDA-4CAA-4E59-B6A2-2A1B3EAC72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304C35-0CD1-4282-97FC-926E8EF5B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444CF5-1C40-49AF-A1B2-4A225845B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9B4BED-BBFF-43C7-B47A-7B9903C9F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0A2D4-DE0E-4E86-862A-E38C197593E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1818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A0E1EE-66D3-46C5-B8A1-10AD00C6F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3C5C35F-79DA-409C-89A8-8E64067218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606DAB-B169-41A9-A1F2-6A6E4EEBF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998D8BC-097C-4D4E-B09D-CCC3A8C93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5CBD54-B210-419D-A11E-3593A1B56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8366A-7447-45DC-A862-DD3D72171CF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96378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DAF19AA-8A4E-4854-8F57-7D069E9980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BFB2B06-2612-4C89-8476-0B06DEE12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9ECD97-ED8C-4B03-AFD9-A1F96C7C4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06FF35-E5A2-4D12-B502-928B76F3C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D9B6E0-63EE-4455-98B5-E81B1C45B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9B9843-0286-4236-94DA-7A1C7CBE9B13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4071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80DEA2-449E-402F-9E3B-195E168E4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D1D603-A2C4-4567-BE5C-458F077EB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05A7354-BB69-4135-9F66-E9F2AA7AD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843E55-8BDE-42D9-9F12-6F4922148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A2CCA5-F8B8-47C7-A336-45EF1C15B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59A49-D037-49B1-B048-AC9C19940BDB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88445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4B38A3-382F-4703-85DF-E8D3AAD1F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1AE67D-2E8F-46FF-861D-F1AEEC7EA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EFAE21-DCC0-4F27-BA4A-01E9E4B9A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1370D2-776F-4036-9E9C-DC2B63CC7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C5EBB8B-92C9-404A-B400-AA984116A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709D7-A984-4FC7-991A-7D7BB51DCE5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65610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B18018-5BBA-4BD9-B300-4C2B2158E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EC2C4B-B79D-4072-B759-04681F5D5D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66D90CD-B973-4485-9D5E-9C7D28C7F8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F13F722-3252-4BDA-A0D6-4A6C72957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7C1F131-FF4C-4202-9E48-D53AE9BCB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258EA57-FB2C-4BCE-B9F0-097DC76C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06F34-DD72-4B7A-A7AD-EA181252C5F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9476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3FE0B8-7C56-4D75-9F8B-BFF1CD806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793DCFD-5CDE-4AE3-B77A-907548064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CC4A76A-AB81-4B45-8CB5-0EF2CEA254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5E8B536-83A3-48A9-B4B8-FF2A644751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052B77-CF1A-4AB8-8635-D837DA11D8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DD6A045-1246-4BA6-AABF-F7376FFF8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C8EB384-9BC2-437B-B848-9976B1339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8AD6EC5-4D1E-48A6-9C47-6231F9C41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D2FE5-12CC-4444-8816-388EDDBD6751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41028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26D7C4-AEBB-4AD8-96B4-5C2A449D0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7BAC36E-5A9E-4694-96A8-A9D9AE081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171A7E8-FB8F-4C29-A514-6214EFAD8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93B4DF1-353B-4ACA-8B18-1EFA35B98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931D3-B811-416B-9E73-0EEFB44A96E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31085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11AE4CC-7C96-4AE4-8C1A-73A19BEE4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D8FC04F-1BB0-495D-AB8D-FCDF7284D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C0A7F24-30DF-40E5-9455-85FD50BA4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B2D69E-64DC-4696-B560-D5720E6EBA5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87146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BF01CC-A3F9-49BD-BD25-C30569243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5000075-6E3A-40A0-9126-F67A16D48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FC8360E-7635-402F-8E80-750148ED5B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1E96591-0D7B-4A77-A1BF-C2F9B0DEE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627120-ACC9-4A2E-ACD8-BD9166C0E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F16CEF-23CD-4092-84BB-9CB6B51AD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DE0D5-2FD6-48A2-83FE-67DC1052748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98262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13D16B-AB53-4250-B791-1AD463A8E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52CFEDF-5236-4FD7-8227-081821174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BB65F99-DF19-4EB0-9860-1E3311068A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8CA1FA9-A9E4-4A0E-AC94-C45CAEC91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6BE736-1734-4D98-9AB0-6F9596372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EF0F600-6BB7-4EA4-BFEA-05E311BC3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BD118A-544A-4866-AF3A-C7D8317ADD5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6767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33B7745-1CCB-445C-85D0-DF492B04DC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Klicken Sie, um das Titelformat zu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B741C55-6E05-4146-B36B-F1C0509C22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Klicken Sie, um die Formate des Vorlagentextes zu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19D0AE0-42B2-45B1-A232-F99618C1E35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8C15101-FA75-40F0-A3F5-90CB695DDB3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 altLang="de-DE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84BCA8E-7DF0-459A-B8F9-44DFC06DA1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F79A13-261F-4D1E-86C8-C86A5ECEC4E5}" type="slidenum">
              <a:rPr lang="de-DE" altLang="de-DE"/>
              <a:pPr/>
              <a:t>‹Nr.›</a:t>
            </a:fld>
            <a:endParaRPr lang="de-DE" altLang="de-DE"/>
          </a:p>
        </p:txBody>
      </p:sp>
      <p:sp>
        <p:nvSpPr>
          <p:cNvPr id="1031" name="WordArt 7">
            <a:extLst>
              <a:ext uri="{FF2B5EF4-FFF2-40B4-BE49-F238E27FC236}">
                <a16:creationId xmlns:a16="http://schemas.microsoft.com/office/drawing/2014/main" id="{058662A7-B475-4459-95E3-80D5E228D0EE}"/>
              </a:ext>
            </a:extLst>
          </p:cNvPr>
          <p:cNvSpPr>
            <a:spLocks noChangeArrowheads="1" noChangeShapeType="1" noTextEdit="1"/>
          </p:cNvSpPr>
          <p:nvPr userDrawn="1"/>
        </p:nvSpPr>
        <p:spPr bwMode="auto">
          <a:xfrm>
            <a:off x="33338" y="6545263"/>
            <a:ext cx="387350" cy="29051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r>
              <a:rPr lang="de-AT" sz="3600" kern="10" spc="-36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pattFill prst="sphere">
                  <a:fgClr>
                    <a:schemeClr val="bg2"/>
                  </a:fgClr>
                  <a:bgClr>
                    <a:srgbClr val="FFFFFF"/>
                  </a:bgClr>
                </a:pattFill>
                <a:latin typeface="Arial Black" panose="020B0A04020102020204" pitchFamily="34" charset="0"/>
              </a:rPr>
              <a:t>JK</a:t>
            </a:r>
          </a:p>
        </p:txBody>
      </p:sp>
      <p:sp>
        <p:nvSpPr>
          <p:cNvPr id="1032" name="WordArt 8">
            <a:extLst>
              <a:ext uri="{FF2B5EF4-FFF2-40B4-BE49-F238E27FC236}">
                <a16:creationId xmlns:a16="http://schemas.microsoft.com/office/drawing/2014/main" id="{F8118209-946A-4EE1-9631-F2C064FB9A7A}"/>
              </a:ext>
            </a:extLst>
          </p:cNvPr>
          <p:cNvSpPr>
            <a:spLocks noChangeArrowheads="1" noChangeShapeType="1" noTextEdit="1"/>
          </p:cNvSpPr>
          <p:nvPr userDrawn="1"/>
        </p:nvSpPr>
        <p:spPr bwMode="auto">
          <a:xfrm>
            <a:off x="8323263" y="53975"/>
            <a:ext cx="777875" cy="2778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  <a:contourClr>
                <a:srgbClr val="DCEBF5"/>
              </a:contourClr>
            </a:sp3d>
          </a:bodyPr>
          <a:lstStyle/>
          <a:p>
            <a:pPr algn="ctr"/>
            <a:r>
              <a:rPr lang="de-AT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 panose="020B0A04020102020204" pitchFamily="34" charset="0"/>
              </a:rPr>
              <a:t>J. Knöbl</a:t>
            </a:r>
          </a:p>
        </p:txBody>
      </p:sp>
      <p:sp>
        <p:nvSpPr>
          <p:cNvPr id="1033" name="WordArt 9">
            <a:extLst>
              <a:ext uri="{FF2B5EF4-FFF2-40B4-BE49-F238E27FC236}">
                <a16:creationId xmlns:a16="http://schemas.microsoft.com/office/drawing/2014/main" id="{ACEBFD14-6960-4431-AA64-BA0E3E07E3B4}"/>
              </a:ext>
            </a:extLst>
          </p:cNvPr>
          <p:cNvSpPr>
            <a:spLocks noChangeArrowheads="1" noChangeShapeType="1" noTextEdit="1"/>
          </p:cNvSpPr>
          <p:nvPr userDrawn="1"/>
        </p:nvSpPr>
        <p:spPr bwMode="auto">
          <a:xfrm>
            <a:off x="57150" y="19050"/>
            <a:ext cx="2016125" cy="2778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  <a:contourClr>
                <a:srgbClr val="DCEBF5"/>
              </a:contourClr>
            </a:sp3d>
          </a:bodyPr>
          <a:lstStyle/>
          <a:p>
            <a:pPr algn="ctr"/>
            <a:r>
              <a:rPr lang="de-AT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 panose="020B0A04020102020204" pitchFamily="34" charset="0"/>
              </a:rPr>
              <a:t>Grundkonstruktionen in DG</a:t>
            </a:r>
          </a:p>
        </p:txBody>
      </p:sp>
      <p:sp>
        <p:nvSpPr>
          <p:cNvPr id="1034" name="AutoShape 10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D1C2645E-88B3-4063-B551-C8C45E22B54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202113" y="6138863"/>
            <a:ext cx="773112" cy="719137"/>
          </a:xfrm>
          <a:prstGeom prst="actionButtonHome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wmf"/><Relationship Id="rId7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5" name="AutoShape 57">
            <a:extLst>
              <a:ext uri="{FF2B5EF4-FFF2-40B4-BE49-F238E27FC236}">
                <a16:creationId xmlns:a16="http://schemas.microsoft.com/office/drawing/2014/main" id="{305C8C72-2F7A-4A9C-AC39-E686A22B9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3738" y="750888"/>
            <a:ext cx="1970087" cy="26670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2106" name="AutoShape 58">
            <a:extLst>
              <a:ext uri="{FF2B5EF4-FFF2-40B4-BE49-F238E27FC236}">
                <a16:creationId xmlns:a16="http://schemas.microsoft.com/office/drawing/2014/main" id="{DDB6D616-4AC7-4CE9-8FAA-1CE64B87C7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0275" y="750888"/>
            <a:ext cx="1970088" cy="26670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2107" name="AutoShape 59">
            <a:extLst>
              <a:ext uri="{FF2B5EF4-FFF2-40B4-BE49-F238E27FC236}">
                <a16:creationId xmlns:a16="http://schemas.microsoft.com/office/drawing/2014/main" id="{622EF31B-A15C-431E-9A73-42C728298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6813" y="750888"/>
            <a:ext cx="1970087" cy="26670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2108" name="AutoShape 60">
            <a:extLst>
              <a:ext uri="{FF2B5EF4-FFF2-40B4-BE49-F238E27FC236}">
                <a16:creationId xmlns:a16="http://schemas.microsoft.com/office/drawing/2014/main" id="{B6549A3A-BCB2-422D-89D2-4D1E7BE1C0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350" y="750888"/>
            <a:ext cx="1970088" cy="26670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2104" name="AutoShape 56">
            <a:extLst>
              <a:ext uri="{FF2B5EF4-FFF2-40B4-BE49-F238E27FC236}">
                <a16:creationId xmlns:a16="http://schemas.microsoft.com/office/drawing/2014/main" id="{8141F22F-2A1F-4C61-8525-25D74E79A6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3738" y="3570288"/>
            <a:ext cx="1970087" cy="26670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2103" name="AutoShape 55">
            <a:extLst>
              <a:ext uri="{FF2B5EF4-FFF2-40B4-BE49-F238E27FC236}">
                <a16:creationId xmlns:a16="http://schemas.microsoft.com/office/drawing/2014/main" id="{2F46483A-D32D-4781-B4C4-BF24EFA500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0275" y="3570288"/>
            <a:ext cx="1970088" cy="26670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2102" name="AutoShape 54">
            <a:extLst>
              <a:ext uri="{FF2B5EF4-FFF2-40B4-BE49-F238E27FC236}">
                <a16:creationId xmlns:a16="http://schemas.microsoft.com/office/drawing/2014/main" id="{2F17E85D-65FF-414E-A32F-56D2ADED9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6813" y="3570288"/>
            <a:ext cx="1970087" cy="26670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2101" name="AutoShape 53">
            <a:extLst>
              <a:ext uri="{FF2B5EF4-FFF2-40B4-BE49-F238E27FC236}">
                <a16:creationId xmlns:a16="http://schemas.microsoft.com/office/drawing/2014/main" id="{7EE49262-6428-429A-888A-A93521F07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350" y="3570288"/>
            <a:ext cx="1970088" cy="26670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2055" name="Text Box 7">
            <a:extLst>
              <a:ext uri="{FF2B5EF4-FFF2-40B4-BE49-F238E27FC236}">
                <a16:creationId xmlns:a16="http://schemas.microsoft.com/office/drawing/2014/main" id="{33033138-23CF-4259-8E86-F1597D6FE3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050" y="871538"/>
            <a:ext cx="17589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600"/>
              <a:t>„Angittern“ </a:t>
            </a:r>
            <a:br>
              <a:rPr lang="de-DE" altLang="de-DE" sz="1600"/>
            </a:br>
            <a:r>
              <a:rPr lang="de-DE" altLang="de-DE" sz="1200"/>
              <a:t>P</a:t>
            </a:r>
            <a:r>
              <a:rPr lang="de-DE" altLang="de-DE" sz="1200">
                <a:sym typeface="Symbol" panose="05050102010706020507" pitchFamily="18" charset="2"/>
              </a:rPr>
              <a:t>(g,h); P' gegeben:</a:t>
            </a:r>
            <a:br>
              <a:rPr lang="de-DE" altLang="de-DE" sz="1200">
                <a:sym typeface="Symbol" panose="05050102010706020507" pitchFamily="18" charset="2"/>
              </a:rPr>
            </a:br>
            <a:r>
              <a:rPr lang="de-DE" altLang="de-DE" sz="1200"/>
              <a:t>P"=?</a:t>
            </a:r>
          </a:p>
        </p:txBody>
      </p:sp>
      <p:sp>
        <p:nvSpPr>
          <p:cNvPr id="2084" name="Text Box 36">
            <a:extLst>
              <a:ext uri="{FF2B5EF4-FFF2-40B4-BE49-F238E27FC236}">
                <a16:creationId xmlns:a16="http://schemas.microsoft.com/office/drawing/2014/main" id="{ED54410A-162E-4BCE-9158-F2FEAEBC2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0125" y="862013"/>
            <a:ext cx="175895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600"/>
              <a:t>Hauptgeraden einer Ebene </a:t>
            </a:r>
            <a:r>
              <a:rPr lang="de-DE" altLang="de-DE" sz="1600">
                <a:latin typeface="Symbol" panose="05050102010706020507" pitchFamily="18" charset="2"/>
              </a:rPr>
              <a:t>e</a:t>
            </a:r>
            <a:br>
              <a:rPr lang="de-DE" altLang="de-DE" sz="1600"/>
            </a:br>
            <a:r>
              <a:rPr lang="de-DE" altLang="de-DE" sz="1200">
                <a:sym typeface="Symbol" panose="05050102010706020507" pitchFamily="18" charset="2"/>
              </a:rPr>
              <a:t> durch g, h  gegeben</a:t>
            </a:r>
            <a:endParaRPr lang="de-DE" altLang="de-DE" sz="1200"/>
          </a:p>
        </p:txBody>
      </p:sp>
      <p:sp>
        <p:nvSpPr>
          <p:cNvPr id="2085" name="Text Box 37">
            <a:extLst>
              <a:ext uri="{FF2B5EF4-FFF2-40B4-BE49-F238E27FC236}">
                <a16:creationId xmlns:a16="http://schemas.microsoft.com/office/drawing/2014/main" id="{8EC33764-F6D1-4AD7-BF27-5AD4BC5F4D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6325" y="833438"/>
            <a:ext cx="208756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600"/>
              <a:t>Schnitt Gerade – Ebene  </a:t>
            </a:r>
            <a:br>
              <a:rPr lang="de-DE" altLang="de-DE" sz="1600"/>
            </a:br>
            <a:r>
              <a:rPr lang="de-DE" altLang="de-DE" sz="1200">
                <a:sym typeface="Symbol" panose="05050102010706020507" pitchFamily="18" charset="2"/>
              </a:rPr>
              <a:t> durch g, h  gegeben, </a:t>
            </a:r>
            <a:br>
              <a:rPr lang="de-DE" altLang="de-DE" sz="1200">
                <a:sym typeface="Symbol" panose="05050102010706020507" pitchFamily="18" charset="2"/>
              </a:rPr>
            </a:br>
            <a:r>
              <a:rPr lang="de-DE" altLang="de-DE" sz="1200">
                <a:sym typeface="Symbol" panose="05050102010706020507" pitchFamily="18" charset="2"/>
              </a:rPr>
              <a:t>Gerade a</a:t>
            </a:r>
            <a:endParaRPr lang="de-DE" altLang="de-DE" sz="1200"/>
          </a:p>
        </p:txBody>
      </p:sp>
      <p:sp>
        <p:nvSpPr>
          <p:cNvPr id="2086" name="Text Box 38">
            <a:extLst>
              <a:ext uri="{FF2B5EF4-FFF2-40B4-BE49-F238E27FC236}">
                <a16:creationId xmlns:a16="http://schemas.microsoft.com/office/drawing/2014/main" id="{6DE57E92-F589-4F35-BE91-36404B5FB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413" y="823913"/>
            <a:ext cx="23209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600"/>
              <a:t>Normale auf Ebene </a:t>
            </a:r>
            <a:r>
              <a:rPr lang="de-DE" altLang="de-DE" sz="1600">
                <a:latin typeface="Symbol" panose="05050102010706020507" pitchFamily="18" charset="2"/>
              </a:rPr>
              <a:t>e</a:t>
            </a:r>
            <a:br>
              <a:rPr lang="de-DE" altLang="de-DE" sz="1600"/>
            </a:br>
            <a:r>
              <a:rPr lang="de-DE" altLang="de-DE" sz="1600"/>
              <a:t>durch einen Punkt P  </a:t>
            </a:r>
            <a:br>
              <a:rPr lang="de-DE" altLang="de-DE" sz="1600"/>
            </a:br>
            <a:r>
              <a:rPr lang="de-DE" altLang="de-DE" sz="1200">
                <a:sym typeface="Symbol" panose="05050102010706020507" pitchFamily="18" charset="2"/>
              </a:rPr>
              <a:t> durch h</a:t>
            </a:r>
            <a:r>
              <a:rPr lang="de-DE" altLang="de-DE" sz="1200" baseline="-25000">
                <a:sym typeface="Symbol" panose="05050102010706020507" pitchFamily="18" charset="2"/>
              </a:rPr>
              <a:t>1</a:t>
            </a:r>
            <a:r>
              <a:rPr lang="de-DE" altLang="de-DE" sz="1200">
                <a:sym typeface="Symbol" panose="05050102010706020507" pitchFamily="18" charset="2"/>
              </a:rPr>
              <a:t>, h</a:t>
            </a:r>
            <a:r>
              <a:rPr lang="de-DE" altLang="de-DE" sz="1200" baseline="-25000">
                <a:sym typeface="Symbol" panose="05050102010706020507" pitchFamily="18" charset="2"/>
              </a:rPr>
              <a:t>2</a:t>
            </a:r>
            <a:r>
              <a:rPr lang="de-DE" altLang="de-DE" sz="1200">
                <a:sym typeface="Symbol" panose="05050102010706020507" pitchFamily="18" charset="2"/>
              </a:rPr>
              <a:t>  gegeben, </a:t>
            </a:r>
            <a:br>
              <a:rPr lang="de-DE" altLang="de-DE" sz="1200">
                <a:sym typeface="Symbol" panose="05050102010706020507" pitchFamily="18" charset="2"/>
              </a:rPr>
            </a:br>
            <a:r>
              <a:rPr lang="de-DE" altLang="de-DE" sz="1200">
                <a:sym typeface="Symbol" panose="05050102010706020507" pitchFamily="18" charset="2"/>
              </a:rPr>
              <a:t>P beliebig</a:t>
            </a:r>
            <a:endParaRPr lang="de-DE" altLang="de-DE" sz="1200"/>
          </a:p>
        </p:txBody>
      </p:sp>
      <p:sp>
        <p:nvSpPr>
          <p:cNvPr id="2087" name="Text Box 39">
            <a:extLst>
              <a:ext uri="{FF2B5EF4-FFF2-40B4-BE49-F238E27FC236}">
                <a16:creationId xmlns:a16="http://schemas.microsoft.com/office/drawing/2014/main" id="{6C0431EA-92FC-46A8-BF88-49D60F3B4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413" y="3729038"/>
            <a:ext cx="2320925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600"/>
              <a:t>Normalebene auf g </a:t>
            </a:r>
            <a:br>
              <a:rPr lang="de-DE" altLang="de-DE" sz="1600"/>
            </a:br>
            <a:r>
              <a:rPr lang="de-DE" altLang="de-DE" sz="1600"/>
              <a:t>durch Punkt P  </a:t>
            </a:r>
            <a:br>
              <a:rPr lang="de-DE" altLang="de-DE" sz="1600"/>
            </a:br>
            <a:r>
              <a:rPr lang="de-DE" altLang="de-DE" sz="1200">
                <a:sym typeface="Symbol" panose="05050102010706020507" pitchFamily="18" charset="2"/>
              </a:rPr>
              <a:t>g, P beliebig</a:t>
            </a:r>
            <a:endParaRPr lang="de-DE" altLang="de-DE" sz="1200"/>
          </a:p>
        </p:txBody>
      </p:sp>
      <p:sp>
        <p:nvSpPr>
          <p:cNvPr id="2088" name="Text Box 40">
            <a:extLst>
              <a:ext uri="{FF2B5EF4-FFF2-40B4-BE49-F238E27FC236}">
                <a16:creationId xmlns:a16="http://schemas.microsoft.com/office/drawing/2014/main" id="{1506AC45-EE97-4374-830A-CDC3812FC7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63" y="3729038"/>
            <a:ext cx="2087562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600"/>
              <a:t>Wahre Länge der</a:t>
            </a:r>
            <a:br>
              <a:rPr lang="de-DE" altLang="de-DE" sz="1600"/>
            </a:br>
            <a:r>
              <a:rPr lang="de-DE" altLang="de-DE" sz="1600"/>
              <a:t>Strecke AB  </a:t>
            </a:r>
            <a:br>
              <a:rPr lang="de-DE" altLang="de-DE" sz="1600"/>
            </a:br>
            <a:r>
              <a:rPr lang="de-DE" altLang="de-DE" sz="1200">
                <a:sym typeface="Symbol" panose="05050102010706020507" pitchFamily="18" charset="2"/>
              </a:rPr>
              <a:t>A, B  beliebig</a:t>
            </a:r>
            <a:endParaRPr lang="de-DE" altLang="de-DE" sz="1200"/>
          </a:p>
        </p:txBody>
      </p:sp>
      <p:sp>
        <p:nvSpPr>
          <p:cNvPr id="2089" name="Text Box 41">
            <a:extLst>
              <a:ext uri="{FF2B5EF4-FFF2-40B4-BE49-F238E27FC236}">
                <a16:creationId xmlns:a16="http://schemas.microsoft.com/office/drawing/2014/main" id="{080413A0-FD2D-495F-8FE5-CC7D9C377D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2038" y="3729038"/>
            <a:ext cx="2089150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600"/>
              <a:t>Auftragen einer Strecke  </a:t>
            </a:r>
            <a:br>
              <a:rPr lang="de-DE" altLang="de-DE" sz="1600"/>
            </a:br>
            <a:r>
              <a:rPr lang="de-DE" altLang="de-DE" sz="1200"/>
              <a:t>g beliebig</a:t>
            </a:r>
            <a:r>
              <a:rPr lang="de-DE" altLang="de-DE" sz="1200">
                <a:sym typeface="Symbol" panose="05050102010706020507" pitchFamily="18" charset="2"/>
              </a:rPr>
              <a:t>, P beliebig auf g</a:t>
            </a:r>
            <a:endParaRPr lang="de-DE" altLang="de-DE" sz="1200"/>
          </a:p>
        </p:txBody>
      </p:sp>
      <p:sp>
        <p:nvSpPr>
          <p:cNvPr id="2090" name="Text Box 42">
            <a:extLst>
              <a:ext uri="{FF2B5EF4-FFF2-40B4-BE49-F238E27FC236}">
                <a16:creationId xmlns:a16="http://schemas.microsoft.com/office/drawing/2014/main" id="{601FE7B1-6150-4029-AC87-57E4A6CC2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5338" y="3729038"/>
            <a:ext cx="2087562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600"/>
              <a:t>Nulldrehen einer Ebene  </a:t>
            </a:r>
            <a:br>
              <a:rPr lang="de-DE" altLang="de-DE" sz="1600"/>
            </a:br>
            <a:r>
              <a:rPr lang="de-DE" altLang="de-DE" sz="1200">
                <a:sym typeface="Symbol" panose="05050102010706020507" pitchFamily="18" charset="2"/>
              </a:rPr>
              <a:t> durch g und h</a:t>
            </a:r>
            <a:r>
              <a:rPr lang="de-DE" altLang="de-DE" sz="1200" baseline="-25000">
                <a:sym typeface="Symbol" panose="05050102010706020507" pitchFamily="18" charset="2"/>
              </a:rPr>
              <a:t>1</a:t>
            </a:r>
            <a:r>
              <a:rPr lang="de-DE" altLang="de-DE" sz="1200">
                <a:sym typeface="Symbol" panose="05050102010706020507" pitchFamily="18" charset="2"/>
              </a:rPr>
              <a:t> gegeben</a:t>
            </a:r>
          </a:p>
        </p:txBody>
      </p:sp>
      <p:sp>
        <p:nvSpPr>
          <p:cNvPr id="2091" name="Text Box 43">
            <a:extLst>
              <a:ext uri="{FF2B5EF4-FFF2-40B4-BE49-F238E27FC236}">
                <a16:creationId xmlns:a16="http://schemas.microsoft.com/office/drawing/2014/main" id="{73BF84B7-FFF2-483D-90BA-C2CC05305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2738" y="0"/>
            <a:ext cx="3414712" cy="5905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AT" altLang="de-DE" sz="1600"/>
              <a:t>Übersicht: Grundkonstruktionen in Grund- und Aufriss</a:t>
            </a:r>
          </a:p>
        </p:txBody>
      </p:sp>
      <p:sp>
        <p:nvSpPr>
          <p:cNvPr id="2092" name="AutoShape 4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7BD38679-C255-4A57-A7BA-5DF5AF3905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938" y="1863725"/>
            <a:ext cx="1446212" cy="1268413"/>
          </a:xfrm>
          <a:prstGeom prst="actionButtonBlank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AT" altLang="de-DE">
                <a:solidFill>
                  <a:schemeClr val="bg1"/>
                </a:solidFill>
              </a:rPr>
              <a:t>Angittern</a:t>
            </a:r>
          </a:p>
        </p:txBody>
      </p:sp>
      <p:sp>
        <p:nvSpPr>
          <p:cNvPr id="2093" name="AutoShape 45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AAFAC85D-7A05-4BE8-8ABB-B345BFFA1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8275" y="1878013"/>
            <a:ext cx="1446213" cy="1254125"/>
          </a:xfrm>
          <a:prstGeom prst="actionButtonBlank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AT" altLang="de-DE">
                <a:solidFill>
                  <a:schemeClr val="bg1"/>
                </a:solidFill>
              </a:rPr>
              <a:t>Schnitt</a:t>
            </a:r>
            <a:br>
              <a:rPr lang="de-AT" altLang="de-DE">
                <a:solidFill>
                  <a:schemeClr val="bg1"/>
                </a:solidFill>
              </a:rPr>
            </a:br>
            <a:r>
              <a:rPr lang="de-AT" altLang="de-DE">
                <a:solidFill>
                  <a:schemeClr val="bg1"/>
                </a:solidFill>
              </a:rPr>
              <a:t>Gerade – </a:t>
            </a:r>
            <a:br>
              <a:rPr lang="de-AT" altLang="de-DE">
                <a:solidFill>
                  <a:schemeClr val="bg1"/>
                </a:solidFill>
              </a:rPr>
            </a:br>
            <a:r>
              <a:rPr lang="de-AT" altLang="de-DE">
                <a:solidFill>
                  <a:schemeClr val="bg1"/>
                </a:solidFill>
              </a:rPr>
              <a:t>Ebene</a:t>
            </a:r>
          </a:p>
        </p:txBody>
      </p:sp>
      <p:sp>
        <p:nvSpPr>
          <p:cNvPr id="2094" name="AutoShape 46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DB5B0A0C-91FA-4573-BD84-8204548A7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800" y="1878013"/>
            <a:ext cx="1446213" cy="1254125"/>
          </a:xfrm>
          <a:prstGeom prst="actionButtonBlank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AT" altLang="de-DE">
                <a:solidFill>
                  <a:schemeClr val="bg1"/>
                </a:solidFill>
              </a:rPr>
              <a:t>Haupt-</a:t>
            </a:r>
            <a:br>
              <a:rPr lang="de-AT" altLang="de-DE">
                <a:solidFill>
                  <a:schemeClr val="bg1"/>
                </a:solidFill>
              </a:rPr>
            </a:br>
            <a:r>
              <a:rPr lang="de-AT" altLang="de-DE">
                <a:solidFill>
                  <a:schemeClr val="bg1"/>
                </a:solidFill>
              </a:rPr>
              <a:t>Geraden</a:t>
            </a:r>
            <a:br>
              <a:rPr lang="de-AT" altLang="de-DE">
                <a:solidFill>
                  <a:schemeClr val="bg1"/>
                </a:solidFill>
              </a:rPr>
            </a:br>
            <a:r>
              <a:rPr lang="de-AT" altLang="de-DE" sz="1400">
                <a:solidFill>
                  <a:schemeClr val="bg1"/>
                </a:solidFill>
              </a:rPr>
              <a:t>einer </a:t>
            </a:r>
            <a:r>
              <a:rPr lang="de-AT" altLang="de-DE">
                <a:solidFill>
                  <a:schemeClr val="bg1"/>
                </a:solidFill>
              </a:rPr>
              <a:t>Ebene</a:t>
            </a:r>
          </a:p>
        </p:txBody>
      </p:sp>
      <p:sp>
        <p:nvSpPr>
          <p:cNvPr id="2095" name="AutoShape 47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E6FD1879-62E0-4A48-A474-458F86ECB5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8375" y="1878013"/>
            <a:ext cx="1446213" cy="1254125"/>
          </a:xfrm>
          <a:prstGeom prst="actionButtonBlank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AT" altLang="de-DE">
                <a:solidFill>
                  <a:schemeClr val="bg1"/>
                </a:solidFill>
              </a:rPr>
              <a:t>Normale</a:t>
            </a:r>
            <a:br>
              <a:rPr lang="de-AT" altLang="de-DE">
                <a:solidFill>
                  <a:schemeClr val="bg1"/>
                </a:solidFill>
              </a:rPr>
            </a:br>
            <a:r>
              <a:rPr lang="de-AT" altLang="de-DE">
                <a:solidFill>
                  <a:schemeClr val="bg1"/>
                </a:solidFill>
              </a:rPr>
              <a:t>Gerade</a:t>
            </a:r>
            <a:br>
              <a:rPr lang="de-AT" altLang="de-DE">
                <a:solidFill>
                  <a:schemeClr val="bg1"/>
                </a:solidFill>
              </a:rPr>
            </a:br>
            <a:r>
              <a:rPr lang="de-AT" altLang="de-DE" sz="1400">
                <a:solidFill>
                  <a:schemeClr val="bg1"/>
                </a:solidFill>
              </a:rPr>
              <a:t>auf </a:t>
            </a:r>
            <a:r>
              <a:rPr lang="de-AT" altLang="de-DE">
                <a:solidFill>
                  <a:schemeClr val="bg1"/>
                </a:solidFill>
              </a:rPr>
              <a:t>Ebene</a:t>
            </a:r>
          </a:p>
        </p:txBody>
      </p:sp>
      <p:sp>
        <p:nvSpPr>
          <p:cNvPr id="2096" name="AutoShape 48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BF0FE9E1-7B32-44E9-A21C-096394FEF8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9963" y="4754563"/>
            <a:ext cx="1446212" cy="1254125"/>
          </a:xfrm>
          <a:prstGeom prst="actionButtonBlank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AT" altLang="de-DE">
                <a:solidFill>
                  <a:schemeClr val="bg1"/>
                </a:solidFill>
              </a:rPr>
              <a:t>Normal-</a:t>
            </a:r>
            <a:br>
              <a:rPr lang="de-AT" altLang="de-DE">
                <a:solidFill>
                  <a:schemeClr val="bg1"/>
                </a:solidFill>
              </a:rPr>
            </a:br>
            <a:r>
              <a:rPr lang="de-AT" altLang="de-DE">
                <a:solidFill>
                  <a:schemeClr val="bg1"/>
                </a:solidFill>
              </a:rPr>
              <a:t>Ebene</a:t>
            </a:r>
          </a:p>
          <a:p>
            <a:pPr algn="ctr"/>
            <a:r>
              <a:rPr lang="de-AT" altLang="de-DE" sz="1400">
                <a:solidFill>
                  <a:schemeClr val="bg1"/>
                </a:solidFill>
              </a:rPr>
              <a:t>auf</a:t>
            </a:r>
            <a:r>
              <a:rPr lang="de-AT" altLang="de-DE">
                <a:solidFill>
                  <a:schemeClr val="bg1"/>
                </a:solidFill>
              </a:rPr>
              <a:t> Gerade</a:t>
            </a:r>
          </a:p>
        </p:txBody>
      </p:sp>
      <p:sp>
        <p:nvSpPr>
          <p:cNvPr id="2097" name="AutoShape 49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93CCB90D-45E1-40E8-9D81-71391FBDCB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938" y="4754563"/>
            <a:ext cx="1446212" cy="1254125"/>
          </a:xfrm>
          <a:prstGeom prst="actionButtonBlank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AT" altLang="de-DE">
                <a:solidFill>
                  <a:schemeClr val="bg1"/>
                </a:solidFill>
              </a:rPr>
              <a:t>Wahre</a:t>
            </a:r>
          </a:p>
          <a:p>
            <a:pPr algn="ctr"/>
            <a:r>
              <a:rPr lang="de-AT" altLang="de-DE">
                <a:solidFill>
                  <a:schemeClr val="bg1"/>
                </a:solidFill>
              </a:rPr>
              <a:t>Länge</a:t>
            </a:r>
            <a:br>
              <a:rPr lang="de-AT" altLang="de-DE">
                <a:solidFill>
                  <a:schemeClr val="bg1"/>
                </a:solidFill>
              </a:rPr>
            </a:br>
            <a:r>
              <a:rPr lang="de-AT" altLang="de-DE" sz="1000">
                <a:solidFill>
                  <a:schemeClr val="bg1"/>
                </a:solidFill>
              </a:rPr>
              <a:t>einer</a:t>
            </a:r>
          </a:p>
          <a:p>
            <a:pPr algn="ctr"/>
            <a:r>
              <a:rPr lang="de-AT" altLang="de-DE">
                <a:solidFill>
                  <a:schemeClr val="bg1"/>
                </a:solidFill>
              </a:rPr>
              <a:t> Strecke</a:t>
            </a:r>
          </a:p>
        </p:txBody>
      </p:sp>
      <p:sp>
        <p:nvSpPr>
          <p:cNvPr id="2098" name="AutoShape 50">
            <a:hlinkClick r:id="rId8" action="ppaction://hlinksldjump" highlightClick="1"/>
            <a:extLst>
              <a:ext uri="{FF2B5EF4-FFF2-40B4-BE49-F238E27FC236}">
                <a16:creationId xmlns:a16="http://schemas.microsoft.com/office/drawing/2014/main" id="{7BD66242-3172-4FD4-8917-678ACCD55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4754563"/>
            <a:ext cx="1446213" cy="1254125"/>
          </a:xfrm>
          <a:prstGeom prst="actionButtonBlank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AT" altLang="de-DE">
                <a:solidFill>
                  <a:schemeClr val="bg1"/>
                </a:solidFill>
              </a:rPr>
              <a:t>Strecke</a:t>
            </a:r>
            <a:br>
              <a:rPr lang="de-AT" altLang="de-DE">
                <a:solidFill>
                  <a:schemeClr val="bg1"/>
                </a:solidFill>
              </a:rPr>
            </a:br>
            <a:r>
              <a:rPr lang="de-AT" altLang="de-DE">
                <a:solidFill>
                  <a:schemeClr val="bg1"/>
                </a:solidFill>
              </a:rPr>
              <a:t>auftragen</a:t>
            </a:r>
            <a:br>
              <a:rPr lang="de-AT" altLang="de-DE">
                <a:solidFill>
                  <a:schemeClr val="bg1"/>
                </a:solidFill>
              </a:rPr>
            </a:br>
            <a:r>
              <a:rPr lang="de-AT" altLang="de-DE" sz="1400">
                <a:solidFill>
                  <a:schemeClr val="bg1"/>
                </a:solidFill>
              </a:rPr>
              <a:t>auf</a:t>
            </a:r>
            <a:r>
              <a:rPr lang="de-AT" altLang="de-DE">
                <a:solidFill>
                  <a:schemeClr val="bg1"/>
                </a:solidFill>
              </a:rPr>
              <a:t> Gerade</a:t>
            </a:r>
          </a:p>
        </p:txBody>
      </p:sp>
      <p:sp>
        <p:nvSpPr>
          <p:cNvPr id="2099" name="AutoShape 51">
            <a:hlinkClick r:id="rId9" action="ppaction://hlinksldjump" highlightClick="1"/>
            <a:extLst>
              <a:ext uri="{FF2B5EF4-FFF2-40B4-BE49-F238E27FC236}">
                <a16:creationId xmlns:a16="http://schemas.microsoft.com/office/drawing/2014/main" id="{706BA54C-80B6-4766-92E3-24EBFA9E8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8563" y="4754563"/>
            <a:ext cx="1446212" cy="1254125"/>
          </a:xfrm>
          <a:prstGeom prst="actionButtonBlank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AT" altLang="de-DE">
                <a:solidFill>
                  <a:schemeClr val="bg1"/>
                </a:solidFill>
              </a:rPr>
              <a:t>Null-</a:t>
            </a:r>
            <a:br>
              <a:rPr lang="de-AT" altLang="de-DE">
                <a:solidFill>
                  <a:schemeClr val="bg1"/>
                </a:solidFill>
              </a:rPr>
            </a:br>
            <a:r>
              <a:rPr lang="de-AT" altLang="de-DE">
                <a:solidFill>
                  <a:schemeClr val="bg1"/>
                </a:solidFill>
              </a:rPr>
              <a:t>Drehen</a:t>
            </a:r>
            <a:br>
              <a:rPr lang="de-AT" altLang="de-DE">
                <a:solidFill>
                  <a:schemeClr val="bg1"/>
                </a:solidFill>
              </a:rPr>
            </a:br>
            <a:r>
              <a:rPr lang="de-AT" altLang="de-DE" sz="1400">
                <a:solidFill>
                  <a:schemeClr val="bg1"/>
                </a:solidFill>
              </a:rPr>
              <a:t>einer </a:t>
            </a:r>
            <a:r>
              <a:rPr lang="de-AT" altLang="de-DE">
                <a:solidFill>
                  <a:schemeClr val="bg1"/>
                </a:solidFill>
              </a:rPr>
              <a:t>Ebene</a:t>
            </a:r>
          </a:p>
        </p:txBody>
      </p:sp>
      <p:sp>
        <p:nvSpPr>
          <p:cNvPr id="2109" name="AutoShape 61">
            <a:hlinkClick r:id="rId9" action="ppaction://hlinksldjump" highlightClick="1"/>
            <a:extLst>
              <a:ext uri="{FF2B5EF4-FFF2-40B4-BE49-F238E27FC236}">
                <a16:creationId xmlns:a16="http://schemas.microsoft.com/office/drawing/2014/main" id="{B12656A0-8376-4C8D-B4F2-845F6868A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9150" y="6499225"/>
            <a:ext cx="2362200" cy="228600"/>
          </a:xfrm>
          <a:prstGeom prst="actionButtonBlank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AT" altLang="de-DE" sz="1200">
                <a:solidFill>
                  <a:schemeClr val="bg1"/>
                </a:solidFill>
              </a:rPr>
              <a:t>Bemerkungen, Tipps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206269F2-5C36-4956-A8B3-AE43F74981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13050" y="0"/>
            <a:ext cx="4433888" cy="425450"/>
          </a:xfrm>
          <a:solidFill>
            <a:srgbClr val="FFFFCC"/>
          </a:solidFill>
        </p:spPr>
        <p:txBody>
          <a:bodyPr/>
          <a:lstStyle/>
          <a:p>
            <a:r>
              <a:rPr lang="de-AT" altLang="de-DE" sz="2800"/>
              <a:t>Perspektive Affinität</a:t>
            </a:r>
          </a:p>
        </p:txBody>
      </p:sp>
      <p:sp>
        <p:nvSpPr>
          <p:cNvPr id="14339" name="Text Box 3">
            <a:extLst>
              <a:ext uri="{FF2B5EF4-FFF2-40B4-BE49-F238E27FC236}">
                <a16:creationId xmlns:a16="http://schemas.microsoft.com/office/drawing/2014/main" id="{CA81E553-075E-4CC4-BF98-37B216682D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000" y="630238"/>
            <a:ext cx="5713413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400"/>
              <a:t>Annahme: Die Ebene </a:t>
            </a:r>
            <a:r>
              <a:rPr lang="de-AT" altLang="de-DE" sz="1400">
                <a:latin typeface="Symbol" panose="05050102010706020507" pitchFamily="18" charset="2"/>
              </a:rPr>
              <a:t>e</a:t>
            </a:r>
            <a:r>
              <a:rPr lang="de-AT" altLang="de-DE" sz="1400"/>
              <a:t> wurde um die Hauptgerade h</a:t>
            </a:r>
            <a:r>
              <a:rPr lang="de-AT" altLang="de-DE" sz="1400" baseline="-25000"/>
              <a:t>1</a:t>
            </a:r>
            <a:r>
              <a:rPr lang="de-AT" altLang="de-DE" sz="1400"/>
              <a:t> im Grundriss parallel zur Bildebene </a:t>
            </a:r>
            <a:r>
              <a:rPr lang="de-AT" altLang="de-DE" sz="1400">
                <a:latin typeface="Symbol" panose="05050102010706020507" pitchFamily="18" charset="2"/>
              </a:rPr>
              <a:t>p</a:t>
            </a:r>
            <a:r>
              <a:rPr lang="de-AT" altLang="de-DE" sz="1400" baseline="-25000"/>
              <a:t>1</a:t>
            </a:r>
            <a:r>
              <a:rPr lang="de-AT" altLang="de-DE" sz="1400"/>
              <a:t> gedreht. Zwischen allen Punkten von </a:t>
            </a:r>
            <a:r>
              <a:rPr lang="de-AT" altLang="de-DE" sz="1400">
                <a:latin typeface="Symbol" panose="05050102010706020507" pitchFamily="18" charset="2"/>
              </a:rPr>
              <a:t>e</a:t>
            </a:r>
            <a:r>
              <a:rPr lang="de-AT" altLang="de-DE" sz="1400"/>
              <a:t> und der nullgedrehten Lage besteht eine </a:t>
            </a:r>
            <a:r>
              <a:rPr lang="de-AT" altLang="de-DE" sz="1400" b="1"/>
              <a:t>perspektive Affinität</a:t>
            </a:r>
            <a:r>
              <a:rPr lang="de-AT" altLang="de-DE" sz="1400"/>
              <a:t>. Diese ist durch die </a:t>
            </a:r>
            <a:r>
              <a:rPr lang="de-AT" altLang="de-DE" sz="1400" b="1">
                <a:solidFill>
                  <a:srgbClr val="008000"/>
                </a:solidFill>
              </a:rPr>
              <a:t>Affinitätsachse</a:t>
            </a:r>
            <a:r>
              <a:rPr lang="de-AT" altLang="de-DE" sz="1400"/>
              <a:t> (zugleich Drehachse) </a:t>
            </a:r>
            <a:r>
              <a:rPr lang="de-AT" altLang="de-DE" sz="1400" b="1">
                <a:solidFill>
                  <a:srgbClr val="008000"/>
                </a:solidFill>
              </a:rPr>
              <a:t>h</a:t>
            </a:r>
            <a:r>
              <a:rPr lang="de-AT" altLang="de-DE" sz="1400" b="1" baseline="-25000">
                <a:solidFill>
                  <a:srgbClr val="008000"/>
                </a:solidFill>
              </a:rPr>
              <a:t>1</a:t>
            </a:r>
            <a:r>
              <a:rPr lang="de-AT" altLang="de-DE" sz="1400" b="1">
                <a:solidFill>
                  <a:srgbClr val="008000"/>
                </a:solidFill>
              </a:rPr>
              <a:t>‘</a:t>
            </a:r>
            <a:r>
              <a:rPr lang="de-AT" altLang="de-DE" sz="1400"/>
              <a:t> und das </a:t>
            </a:r>
            <a:r>
              <a:rPr lang="de-AT" altLang="de-DE" sz="1400" b="1">
                <a:solidFill>
                  <a:srgbClr val="008000"/>
                </a:solidFill>
              </a:rPr>
              <a:t>Punktepaar</a:t>
            </a:r>
            <a:r>
              <a:rPr lang="de-AT" altLang="de-DE" sz="1400"/>
              <a:t> </a:t>
            </a:r>
            <a:r>
              <a:rPr lang="de-AT" altLang="de-DE" sz="1400" b="1">
                <a:solidFill>
                  <a:srgbClr val="008000"/>
                </a:solidFill>
              </a:rPr>
              <a:t>(A‘,A</a:t>
            </a:r>
            <a:r>
              <a:rPr lang="de-AT" altLang="de-DE" sz="1400" b="1" baseline="-25000">
                <a:solidFill>
                  <a:srgbClr val="008000"/>
                </a:solidFill>
              </a:rPr>
              <a:t>o</a:t>
            </a:r>
            <a:r>
              <a:rPr lang="de-AT" altLang="de-DE" sz="1400" b="1">
                <a:solidFill>
                  <a:srgbClr val="008000"/>
                </a:solidFill>
              </a:rPr>
              <a:t>‘)</a:t>
            </a:r>
            <a:r>
              <a:rPr lang="de-AT" altLang="de-DE" sz="1400"/>
              <a:t> eindeutig festgelegt.</a:t>
            </a:r>
          </a:p>
        </p:txBody>
      </p:sp>
      <p:sp>
        <p:nvSpPr>
          <p:cNvPr id="14340" name="Text Box 4">
            <a:extLst>
              <a:ext uri="{FF2B5EF4-FFF2-40B4-BE49-F238E27FC236}">
                <a16:creationId xmlns:a16="http://schemas.microsoft.com/office/drawing/2014/main" id="{E890B2CE-DDBF-412A-A9BF-F94F39A4F5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800" y="1511300"/>
            <a:ext cx="4344988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 b="1"/>
              <a:t>1. Annahme:</a:t>
            </a:r>
          </a:p>
          <a:p>
            <a:pPr>
              <a:spcBef>
                <a:spcPct val="50000"/>
              </a:spcBef>
            </a:pPr>
            <a:r>
              <a:rPr lang="de-AT" altLang="de-DE" sz="1600"/>
              <a:t>Man soll den Punkt M in Nulllage bringen.</a:t>
            </a:r>
          </a:p>
        </p:txBody>
      </p:sp>
      <p:sp>
        <p:nvSpPr>
          <p:cNvPr id="14341" name="AutoShape 5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369ACD74-19B6-4E7D-AB3B-F6D8FBA22F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6138863"/>
            <a:ext cx="773112" cy="719137"/>
          </a:xfrm>
          <a:prstGeom prst="actionButtonHome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14342" name="Text Box 6">
            <a:extLst>
              <a:ext uri="{FF2B5EF4-FFF2-40B4-BE49-F238E27FC236}">
                <a16:creationId xmlns:a16="http://schemas.microsoft.com/office/drawing/2014/main" id="{00684A56-1F4D-45A9-8EAD-C03120AA9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5313" y="6400800"/>
            <a:ext cx="928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AT" altLang="de-DE" sz="2800">
                <a:solidFill>
                  <a:srgbClr val="008000"/>
                </a:solidFill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14343" name="Line 7">
            <a:extLst>
              <a:ext uri="{FF2B5EF4-FFF2-40B4-BE49-F238E27FC236}">
                <a16:creationId xmlns:a16="http://schemas.microsoft.com/office/drawing/2014/main" id="{7D043F1E-E2D1-4F58-8CE9-F20029D83B2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0138" y="4448175"/>
            <a:ext cx="3776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4345" name="Rectangle 9">
            <a:extLst>
              <a:ext uri="{FF2B5EF4-FFF2-40B4-BE49-F238E27FC236}">
                <a16:creationId xmlns:a16="http://schemas.microsoft.com/office/drawing/2014/main" id="{67DFCE55-40ED-4EFA-82B2-9B3AA5B677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6488" y="4440238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g'</a:t>
            </a:r>
          </a:p>
        </p:txBody>
      </p:sp>
      <p:sp>
        <p:nvSpPr>
          <p:cNvPr id="14348" name="Line 12">
            <a:extLst>
              <a:ext uri="{FF2B5EF4-FFF2-40B4-BE49-F238E27FC236}">
                <a16:creationId xmlns:a16="http://schemas.microsoft.com/office/drawing/2014/main" id="{56D15934-C7E1-4ACF-9836-08F998244E9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32200" y="3940175"/>
            <a:ext cx="5511800" cy="253365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4350" name="Rectangle 14">
            <a:extLst>
              <a:ext uri="{FF2B5EF4-FFF2-40B4-BE49-F238E27FC236}">
                <a16:creationId xmlns:a16="http://schemas.microsoft.com/office/drawing/2014/main" id="{D8B188D1-0260-4759-8FF6-A5BCAF416B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4938" y="5710238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8000"/>
                </a:solidFill>
              </a:rPr>
              <a:t>h</a:t>
            </a:r>
            <a:r>
              <a:rPr lang="de-DE" altLang="de-DE" sz="1400" baseline="-25000">
                <a:solidFill>
                  <a:srgbClr val="008000"/>
                </a:solidFill>
              </a:rPr>
              <a:t>1</a:t>
            </a:r>
            <a:r>
              <a:rPr lang="de-DE" altLang="de-DE" sz="1400">
                <a:solidFill>
                  <a:srgbClr val="008000"/>
                </a:solidFill>
              </a:rPr>
              <a:t>‘</a:t>
            </a:r>
          </a:p>
        </p:txBody>
      </p:sp>
      <p:sp>
        <p:nvSpPr>
          <p:cNvPr id="14351" name="Text Box 15">
            <a:extLst>
              <a:ext uri="{FF2B5EF4-FFF2-40B4-BE49-F238E27FC236}">
                <a16:creationId xmlns:a16="http://schemas.microsoft.com/office/drawing/2014/main" id="{6430E540-7664-47CF-AB1B-101598B0B3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0" y="477838"/>
            <a:ext cx="24844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800" b="1"/>
              <a:t>Punkte einer perspektiven Affinität unterwerfen</a:t>
            </a:r>
            <a:r>
              <a:rPr lang="de-DE" altLang="de-DE" sz="1600"/>
              <a:t>  </a:t>
            </a:r>
            <a:br>
              <a:rPr lang="de-DE" altLang="de-DE" sz="1200">
                <a:sym typeface="Symbol" panose="05050102010706020507" pitchFamily="18" charset="2"/>
              </a:rPr>
            </a:br>
            <a:endParaRPr lang="de-DE" altLang="de-DE" sz="1200"/>
          </a:p>
        </p:txBody>
      </p:sp>
      <p:sp>
        <p:nvSpPr>
          <p:cNvPr id="14360" name="Line 24">
            <a:extLst>
              <a:ext uri="{FF2B5EF4-FFF2-40B4-BE49-F238E27FC236}">
                <a16:creationId xmlns:a16="http://schemas.microsoft.com/office/drawing/2014/main" id="{DB536E6F-2726-456A-8FB1-E1A0A0F5D9F8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4324351" y="4397375"/>
            <a:ext cx="2640012" cy="1214437"/>
          </a:xfrm>
          <a:prstGeom prst="line">
            <a:avLst/>
          </a:prstGeom>
          <a:noFill/>
          <a:ln w="9525">
            <a:solidFill>
              <a:srgbClr val="993300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grpSp>
        <p:nvGrpSpPr>
          <p:cNvPr id="14362" name="Group 26">
            <a:extLst>
              <a:ext uri="{FF2B5EF4-FFF2-40B4-BE49-F238E27FC236}">
                <a16:creationId xmlns:a16="http://schemas.microsoft.com/office/drawing/2014/main" id="{F3FD8F72-7596-4AA8-9908-FECCA46E3F51}"/>
              </a:ext>
            </a:extLst>
          </p:cNvPr>
          <p:cNvGrpSpPr>
            <a:grpSpLocks/>
          </p:cNvGrpSpPr>
          <p:nvPr/>
        </p:nvGrpSpPr>
        <p:grpSpPr bwMode="auto">
          <a:xfrm>
            <a:off x="5818188" y="5283200"/>
            <a:ext cx="136525" cy="136525"/>
            <a:chOff x="4220" y="3074"/>
            <a:chExt cx="86" cy="86"/>
          </a:xfrm>
        </p:grpSpPr>
        <p:sp>
          <p:nvSpPr>
            <p:cNvPr id="14363" name="Arc 27">
              <a:extLst>
                <a:ext uri="{FF2B5EF4-FFF2-40B4-BE49-F238E27FC236}">
                  <a16:creationId xmlns:a16="http://schemas.microsoft.com/office/drawing/2014/main" id="{C20A3A97-4B2B-453B-8DB5-EAF1E119A53A}"/>
                </a:ext>
              </a:extLst>
            </p:cNvPr>
            <p:cNvSpPr>
              <a:spLocks/>
            </p:cNvSpPr>
            <p:nvPr/>
          </p:nvSpPr>
          <p:spPr bwMode="auto">
            <a:xfrm rot="-1187118">
              <a:off x="4220" y="3074"/>
              <a:ext cx="86" cy="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  <p:sp>
          <p:nvSpPr>
            <p:cNvPr id="14364" name="Oval 28">
              <a:extLst>
                <a:ext uri="{FF2B5EF4-FFF2-40B4-BE49-F238E27FC236}">
                  <a16:creationId xmlns:a16="http://schemas.microsoft.com/office/drawing/2014/main" id="{262D4F03-87C4-40B9-B7C6-1539D829B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6" y="3118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</p:grpSp>
      <p:sp>
        <p:nvSpPr>
          <p:cNvPr id="14370" name="Rectangle 34">
            <a:extLst>
              <a:ext uri="{FF2B5EF4-FFF2-40B4-BE49-F238E27FC236}">
                <a16:creationId xmlns:a16="http://schemas.microsoft.com/office/drawing/2014/main" id="{57BA0390-5D59-4376-8B8C-EC9EAFFF39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1100" y="5251450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latin typeface="Symbol" panose="05050102010706020507" pitchFamily="18" charset="2"/>
              </a:rPr>
              <a:t>e</a:t>
            </a:r>
            <a:r>
              <a:rPr lang="de-DE" altLang="de-DE" sz="1400"/>
              <a:t>‘</a:t>
            </a:r>
          </a:p>
        </p:txBody>
      </p:sp>
      <p:sp>
        <p:nvSpPr>
          <p:cNvPr id="14371" name="Freeform 35">
            <a:extLst>
              <a:ext uri="{FF2B5EF4-FFF2-40B4-BE49-F238E27FC236}">
                <a16:creationId xmlns:a16="http://schemas.microsoft.com/office/drawing/2014/main" id="{6FCB749B-2807-4112-A462-8243B6F90748}"/>
              </a:ext>
            </a:extLst>
          </p:cNvPr>
          <p:cNvSpPr>
            <a:spLocks/>
          </p:cNvSpPr>
          <p:nvPr/>
        </p:nvSpPr>
        <p:spPr bwMode="auto">
          <a:xfrm>
            <a:off x="4865688" y="4452938"/>
            <a:ext cx="315912" cy="1327150"/>
          </a:xfrm>
          <a:custGeom>
            <a:avLst/>
            <a:gdLst>
              <a:gd name="T0" fmla="*/ 28 w 199"/>
              <a:gd name="T1" fmla="*/ 0 h 836"/>
              <a:gd name="T2" fmla="*/ 21 w 199"/>
              <a:gd name="T3" fmla="*/ 27 h 836"/>
              <a:gd name="T4" fmla="*/ 14 w 199"/>
              <a:gd name="T5" fmla="*/ 96 h 836"/>
              <a:gd name="T6" fmla="*/ 0 w 199"/>
              <a:gd name="T7" fmla="*/ 137 h 836"/>
              <a:gd name="T8" fmla="*/ 7 w 199"/>
              <a:gd name="T9" fmla="*/ 390 h 836"/>
              <a:gd name="T10" fmla="*/ 28 w 199"/>
              <a:gd name="T11" fmla="*/ 480 h 836"/>
              <a:gd name="T12" fmla="*/ 41 w 199"/>
              <a:gd name="T13" fmla="*/ 521 h 836"/>
              <a:gd name="T14" fmla="*/ 96 w 199"/>
              <a:gd name="T15" fmla="*/ 678 h 836"/>
              <a:gd name="T16" fmla="*/ 144 w 199"/>
              <a:gd name="T17" fmla="*/ 761 h 836"/>
              <a:gd name="T18" fmla="*/ 172 w 199"/>
              <a:gd name="T19" fmla="*/ 836 h 836"/>
              <a:gd name="T20" fmla="*/ 199 w 199"/>
              <a:gd name="T21" fmla="*/ 829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9" h="836">
                <a:moveTo>
                  <a:pt x="28" y="0"/>
                </a:moveTo>
                <a:cubicBezTo>
                  <a:pt x="26" y="9"/>
                  <a:pt x="22" y="18"/>
                  <a:pt x="21" y="27"/>
                </a:cubicBezTo>
                <a:cubicBezTo>
                  <a:pt x="18" y="50"/>
                  <a:pt x="18" y="73"/>
                  <a:pt x="14" y="96"/>
                </a:cubicBezTo>
                <a:cubicBezTo>
                  <a:pt x="11" y="110"/>
                  <a:pt x="0" y="137"/>
                  <a:pt x="0" y="137"/>
                </a:cubicBezTo>
                <a:cubicBezTo>
                  <a:pt x="2" y="221"/>
                  <a:pt x="3" y="306"/>
                  <a:pt x="7" y="390"/>
                </a:cubicBezTo>
                <a:cubicBezTo>
                  <a:pt x="9" y="431"/>
                  <a:pt x="15" y="442"/>
                  <a:pt x="28" y="480"/>
                </a:cubicBezTo>
                <a:cubicBezTo>
                  <a:pt x="33" y="494"/>
                  <a:pt x="41" y="521"/>
                  <a:pt x="41" y="521"/>
                </a:cubicBezTo>
                <a:cubicBezTo>
                  <a:pt x="48" y="591"/>
                  <a:pt x="34" y="638"/>
                  <a:pt x="96" y="678"/>
                </a:cubicBezTo>
                <a:cubicBezTo>
                  <a:pt x="115" y="707"/>
                  <a:pt x="125" y="733"/>
                  <a:pt x="144" y="761"/>
                </a:cubicBezTo>
                <a:cubicBezTo>
                  <a:pt x="151" y="789"/>
                  <a:pt x="165" y="808"/>
                  <a:pt x="172" y="836"/>
                </a:cubicBezTo>
                <a:cubicBezTo>
                  <a:pt x="194" y="828"/>
                  <a:pt x="185" y="829"/>
                  <a:pt x="199" y="82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4373" name="Rectangle 37">
            <a:extLst>
              <a:ext uri="{FF2B5EF4-FFF2-40B4-BE49-F238E27FC236}">
                <a16:creationId xmlns:a16="http://schemas.microsoft.com/office/drawing/2014/main" id="{52986A00-6334-4D44-B924-3A60E6308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2900" y="5710238"/>
            <a:ext cx="2921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8000"/>
                </a:solidFill>
              </a:rPr>
              <a:t>=h</a:t>
            </a:r>
            <a:r>
              <a:rPr lang="de-DE" altLang="de-DE" sz="1400" baseline="-25000">
                <a:solidFill>
                  <a:srgbClr val="008000"/>
                </a:solidFill>
              </a:rPr>
              <a:t>1o</a:t>
            </a:r>
            <a:r>
              <a:rPr lang="de-DE" altLang="de-DE" sz="1400">
                <a:solidFill>
                  <a:srgbClr val="008000"/>
                </a:solidFill>
              </a:rPr>
              <a:t>‘</a:t>
            </a:r>
          </a:p>
        </p:txBody>
      </p:sp>
      <p:sp>
        <p:nvSpPr>
          <p:cNvPr id="14375" name="Rectangle 39">
            <a:extLst>
              <a:ext uri="{FF2B5EF4-FFF2-40B4-BE49-F238E27FC236}">
                <a16:creationId xmlns:a16="http://schemas.microsoft.com/office/drawing/2014/main" id="{C6E2409C-B7F4-466C-BFC3-BB2EBF4C7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4463" y="4467225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 b="1">
                <a:solidFill>
                  <a:srgbClr val="008000"/>
                </a:solidFill>
              </a:rPr>
              <a:t>A'</a:t>
            </a:r>
          </a:p>
        </p:txBody>
      </p:sp>
      <p:sp>
        <p:nvSpPr>
          <p:cNvPr id="14384" name="Oval 48">
            <a:extLst>
              <a:ext uri="{FF2B5EF4-FFF2-40B4-BE49-F238E27FC236}">
                <a16:creationId xmlns:a16="http://schemas.microsoft.com/office/drawing/2014/main" id="{FB581A13-8EE8-4419-BD8F-A05E380A0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5100" y="4165600"/>
            <a:ext cx="53975" cy="539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14385" name="Rectangle 49">
            <a:extLst>
              <a:ext uri="{FF2B5EF4-FFF2-40B4-BE49-F238E27FC236}">
                <a16:creationId xmlns:a16="http://schemas.microsoft.com/office/drawing/2014/main" id="{9082356B-B730-4096-A7DF-41626D111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1425" y="4171950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8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 b="1">
                <a:solidFill>
                  <a:srgbClr val="008000"/>
                </a:solidFill>
              </a:rPr>
              <a:t>A</a:t>
            </a:r>
            <a:r>
              <a:rPr lang="de-DE" altLang="de-DE" sz="1400" b="1" baseline="-25000">
                <a:solidFill>
                  <a:srgbClr val="008000"/>
                </a:solidFill>
              </a:rPr>
              <a:t>o</a:t>
            </a:r>
            <a:r>
              <a:rPr lang="de-DE" altLang="de-DE" sz="1400" b="1">
                <a:solidFill>
                  <a:srgbClr val="008000"/>
                </a:solidFill>
              </a:rPr>
              <a:t>'</a:t>
            </a:r>
          </a:p>
        </p:txBody>
      </p:sp>
      <p:sp>
        <p:nvSpPr>
          <p:cNvPr id="14388" name="Oval 52">
            <a:extLst>
              <a:ext uri="{FF2B5EF4-FFF2-40B4-BE49-F238E27FC236}">
                <a16:creationId xmlns:a16="http://schemas.microsoft.com/office/drawing/2014/main" id="{9097DF7C-8FF1-495D-BB2E-19C7E9A342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4416425"/>
            <a:ext cx="53975" cy="539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14389" name="Rectangle 53">
            <a:extLst>
              <a:ext uri="{FF2B5EF4-FFF2-40B4-BE49-F238E27FC236}">
                <a16:creationId xmlns:a16="http://schemas.microsoft.com/office/drawing/2014/main" id="{2037CF06-795B-4CA9-950C-388249D114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3225" y="3255963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M'</a:t>
            </a:r>
          </a:p>
        </p:txBody>
      </p:sp>
      <p:sp>
        <p:nvSpPr>
          <p:cNvPr id="14390" name="Oval 54">
            <a:extLst>
              <a:ext uri="{FF2B5EF4-FFF2-40B4-BE49-F238E27FC236}">
                <a16:creationId xmlns:a16="http://schemas.microsoft.com/office/drawing/2014/main" id="{36CCE055-03A4-43C5-9173-79ADEA307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0675" y="3416300"/>
            <a:ext cx="53975" cy="539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14391" name="Text Box 55">
            <a:extLst>
              <a:ext uri="{FF2B5EF4-FFF2-40B4-BE49-F238E27FC236}">
                <a16:creationId xmlns:a16="http://schemas.microsoft.com/office/drawing/2014/main" id="{39E6174D-42B6-44CC-A328-F4414669D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688" y="2109788"/>
            <a:ext cx="43449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Ein Ordner (Affinitätsstrahl) ist rasch gezeichnet.</a:t>
            </a:r>
          </a:p>
        </p:txBody>
      </p:sp>
      <p:sp>
        <p:nvSpPr>
          <p:cNvPr id="14393" name="Line 57">
            <a:extLst>
              <a:ext uri="{FF2B5EF4-FFF2-40B4-BE49-F238E27FC236}">
                <a16:creationId xmlns:a16="http://schemas.microsoft.com/office/drawing/2014/main" id="{953A2717-4FA5-476B-8511-BAFDA40B09BA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5653087" y="3449638"/>
            <a:ext cx="2640013" cy="1214438"/>
          </a:xfrm>
          <a:prstGeom prst="line">
            <a:avLst/>
          </a:prstGeom>
          <a:noFill/>
          <a:ln w="9525">
            <a:solidFill>
              <a:srgbClr val="993300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grpSp>
        <p:nvGrpSpPr>
          <p:cNvPr id="14394" name="Group 58">
            <a:extLst>
              <a:ext uri="{FF2B5EF4-FFF2-40B4-BE49-F238E27FC236}">
                <a16:creationId xmlns:a16="http://schemas.microsoft.com/office/drawing/2014/main" id="{909270AD-8D66-4E90-A7F1-6E54615C34AC}"/>
              </a:ext>
            </a:extLst>
          </p:cNvPr>
          <p:cNvGrpSpPr>
            <a:grpSpLocks/>
          </p:cNvGrpSpPr>
          <p:nvPr/>
        </p:nvGrpSpPr>
        <p:grpSpPr bwMode="auto">
          <a:xfrm>
            <a:off x="7265988" y="4608513"/>
            <a:ext cx="136525" cy="136525"/>
            <a:chOff x="4220" y="3074"/>
            <a:chExt cx="86" cy="86"/>
          </a:xfrm>
        </p:grpSpPr>
        <p:sp>
          <p:nvSpPr>
            <p:cNvPr id="14395" name="Arc 59">
              <a:extLst>
                <a:ext uri="{FF2B5EF4-FFF2-40B4-BE49-F238E27FC236}">
                  <a16:creationId xmlns:a16="http://schemas.microsoft.com/office/drawing/2014/main" id="{1F873022-DD32-4F25-A273-BC1C32F2ABAC}"/>
                </a:ext>
              </a:extLst>
            </p:cNvPr>
            <p:cNvSpPr>
              <a:spLocks/>
            </p:cNvSpPr>
            <p:nvPr/>
          </p:nvSpPr>
          <p:spPr bwMode="auto">
            <a:xfrm rot="-1187118">
              <a:off x="4220" y="3074"/>
              <a:ext cx="86" cy="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  <p:sp>
          <p:nvSpPr>
            <p:cNvPr id="14396" name="Oval 60">
              <a:extLst>
                <a:ext uri="{FF2B5EF4-FFF2-40B4-BE49-F238E27FC236}">
                  <a16:creationId xmlns:a16="http://schemas.microsoft.com/office/drawing/2014/main" id="{9FFF1FD0-3570-4C33-A0C8-FF38142BA4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6" y="3118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</p:grpSp>
      <p:sp>
        <p:nvSpPr>
          <p:cNvPr id="14397" name="Text Box 61">
            <a:extLst>
              <a:ext uri="{FF2B5EF4-FFF2-40B4-BE49-F238E27FC236}">
                <a16:creationId xmlns:a16="http://schemas.microsoft.com/office/drawing/2014/main" id="{5E51EB92-8F95-4E26-BD81-A0929680C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688" y="2413000"/>
            <a:ext cx="4344987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Die Gittergerade M‘A‘ schneidet die Achse h</a:t>
            </a:r>
            <a:r>
              <a:rPr lang="de-AT" altLang="de-DE" sz="1600" baseline="-25000"/>
              <a:t>1</a:t>
            </a:r>
            <a:r>
              <a:rPr lang="de-AT" altLang="de-DE" sz="1600"/>
              <a:t>‘ leider nicht auf dem „Blatt“. Man wählt daher zum „Angittern“ eine andere Gerade durch einen anderen Punkt als A‘. Punkte auf der Geraden g bieten sich an. Hier wird ein Punkt 1 verwendet.</a:t>
            </a:r>
          </a:p>
        </p:txBody>
      </p:sp>
      <p:sp>
        <p:nvSpPr>
          <p:cNvPr id="14398" name="Line 62">
            <a:extLst>
              <a:ext uri="{FF2B5EF4-FFF2-40B4-BE49-F238E27FC236}">
                <a16:creationId xmlns:a16="http://schemas.microsoft.com/office/drawing/2014/main" id="{CC5952F8-5348-4D0B-BCA6-B167E01E3A8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32225" y="3440113"/>
            <a:ext cx="2862263" cy="2938462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4399" name="Line 63">
            <a:extLst>
              <a:ext uri="{FF2B5EF4-FFF2-40B4-BE49-F238E27FC236}">
                <a16:creationId xmlns:a16="http://schemas.microsoft.com/office/drawing/2014/main" id="{81E4DE4F-3B0C-4706-9B0E-2C95A944571C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4510088" y="4092575"/>
            <a:ext cx="2640012" cy="1214438"/>
          </a:xfrm>
          <a:prstGeom prst="line">
            <a:avLst/>
          </a:prstGeom>
          <a:noFill/>
          <a:ln w="9525">
            <a:solidFill>
              <a:srgbClr val="993300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4400" name="Rectangle 64">
            <a:extLst>
              <a:ext uri="{FF2B5EF4-FFF2-40B4-BE49-F238E27FC236}">
                <a16:creationId xmlns:a16="http://schemas.microsoft.com/office/drawing/2014/main" id="{1CA40DA6-DA78-4821-936B-65E4E29158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6575" y="4543425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1'</a:t>
            </a:r>
          </a:p>
        </p:txBody>
      </p:sp>
      <p:sp>
        <p:nvSpPr>
          <p:cNvPr id="14401" name="Oval 65">
            <a:extLst>
              <a:ext uri="{FF2B5EF4-FFF2-40B4-BE49-F238E27FC236}">
                <a16:creationId xmlns:a16="http://schemas.microsoft.com/office/drawing/2014/main" id="{BCE65164-9F47-4947-9F27-33EEEE0A8B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2300" y="4427538"/>
            <a:ext cx="36513" cy="3651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14402" name="Line 66">
            <a:extLst>
              <a:ext uri="{FF2B5EF4-FFF2-40B4-BE49-F238E27FC236}">
                <a16:creationId xmlns:a16="http://schemas.microsoft.com/office/drawing/2014/main" id="{F6D2FF51-254A-40DE-AE34-B8E18EA9F587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0425" y="4137025"/>
            <a:ext cx="337343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4403" name="Rectangle 67">
            <a:extLst>
              <a:ext uri="{FF2B5EF4-FFF2-40B4-BE49-F238E27FC236}">
                <a16:creationId xmlns:a16="http://schemas.microsoft.com/office/drawing/2014/main" id="{F13AE430-0A39-4899-83E8-9D0366893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3913" y="3916363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g</a:t>
            </a:r>
            <a:r>
              <a:rPr lang="de-DE" altLang="de-DE" sz="1400" baseline="-25000"/>
              <a:t>o</a:t>
            </a:r>
            <a:r>
              <a:rPr lang="de-DE" altLang="de-DE" sz="1400"/>
              <a:t>'</a:t>
            </a:r>
          </a:p>
        </p:txBody>
      </p:sp>
      <p:sp>
        <p:nvSpPr>
          <p:cNvPr id="14404" name="Oval 68">
            <a:extLst>
              <a:ext uri="{FF2B5EF4-FFF2-40B4-BE49-F238E27FC236}">
                <a16:creationId xmlns:a16="http://schemas.microsoft.com/office/drawing/2014/main" id="{9EA42ABC-E671-4AE6-9693-1399A64A6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9588" y="4198938"/>
            <a:ext cx="36512" cy="3651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14405" name="Rectangle 69">
            <a:extLst>
              <a:ext uri="{FF2B5EF4-FFF2-40B4-BE49-F238E27FC236}">
                <a16:creationId xmlns:a16="http://schemas.microsoft.com/office/drawing/2014/main" id="{1B960260-12DE-4EDE-9A97-9BCF72BAC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7525" y="3990975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1</a:t>
            </a:r>
            <a:r>
              <a:rPr lang="de-DE" altLang="de-DE" sz="1400" baseline="-25000"/>
              <a:t>o</a:t>
            </a:r>
            <a:r>
              <a:rPr lang="de-DE" altLang="de-DE" sz="1400"/>
              <a:t>'</a:t>
            </a:r>
          </a:p>
        </p:txBody>
      </p:sp>
      <p:sp>
        <p:nvSpPr>
          <p:cNvPr id="14406" name="Line 70">
            <a:extLst>
              <a:ext uri="{FF2B5EF4-FFF2-40B4-BE49-F238E27FC236}">
                <a16:creationId xmlns:a16="http://schemas.microsoft.com/office/drawing/2014/main" id="{6D054D72-07B4-42AC-AD05-A98817D1158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38575" y="2468563"/>
            <a:ext cx="3198813" cy="3897312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4407" name="Oval 71">
            <a:extLst>
              <a:ext uri="{FF2B5EF4-FFF2-40B4-BE49-F238E27FC236}">
                <a16:creationId xmlns:a16="http://schemas.microsoft.com/office/drawing/2014/main" id="{1E56F142-1F18-4A60-8DC0-36FEAAC5B6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5575" y="3060700"/>
            <a:ext cx="53975" cy="539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14408" name="Rectangle 72">
            <a:extLst>
              <a:ext uri="{FF2B5EF4-FFF2-40B4-BE49-F238E27FC236}">
                <a16:creationId xmlns:a16="http://schemas.microsoft.com/office/drawing/2014/main" id="{BF882FBF-98B5-409F-8AB1-1C11D30FBD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1938" y="2982913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M</a:t>
            </a:r>
            <a:r>
              <a:rPr lang="de-DE" altLang="de-DE" sz="1400" baseline="-25000"/>
              <a:t>o</a:t>
            </a:r>
            <a:r>
              <a:rPr lang="de-DE" altLang="de-DE" sz="1400"/>
              <a:t>'</a:t>
            </a:r>
          </a:p>
        </p:txBody>
      </p:sp>
      <p:sp>
        <p:nvSpPr>
          <p:cNvPr id="14409" name="Text Box 73">
            <a:extLst>
              <a:ext uri="{FF2B5EF4-FFF2-40B4-BE49-F238E27FC236}">
                <a16:creationId xmlns:a16="http://schemas.microsoft.com/office/drawing/2014/main" id="{44FAE7CD-5FC6-4F12-81CC-8164AEE1FA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688" y="3725863"/>
            <a:ext cx="43449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Beachte dabei die Fixpunkte auf der Achse h</a:t>
            </a:r>
            <a:r>
              <a:rPr lang="de-AT" altLang="de-DE" sz="1600" baseline="-25000"/>
              <a:t>1</a:t>
            </a:r>
            <a:r>
              <a:rPr lang="de-AT" altLang="de-DE" sz="1600"/>
              <a:t>‘!</a:t>
            </a:r>
          </a:p>
        </p:txBody>
      </p:sp>
      <p:sp>
        <p:nvSpPr>
          <p:cNvPr id="14410" name="Text Box 74">
            <a:extLst>
              <a:ext uri="{FF2B5EF4-FFF2-40B4-BE49-F238E27FC236}">
                <a16:creationId xmlns:a16="http://schemas.microsoft.com/office/drawing/2014/main" id="{29746ED7-D872-4C82-ACD2-1ECAD749A4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800" y="4210050"/>
            <a:ext cx="4344988" cy="94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 b="1"/>
              <a:t>2. Annahme:</a:t>
            </a:r>
          </a:p>
          <a:p>
            <a:pPr>
              <a:spcBef>
                <a:spcPct val="50000"/>
              </a:spcBef>
            </a:pPr>
            <a:r>
              <a:rPr lang="de-AT" altLang="de-DE" sz="1600"/>
              <a:t>Ein Punkt B</a:t>
            </a:r>
            <a:r>
              <a:rPr lang="de-AT" altLang="de-DE" sz="1600" baseline="-25000"/>
              <a:t>o</a:t>
            </a:r>
            <a:r>
              <a:rPr lang="de-AT" altLang="de-DE" sz="1600"/>
              <a:t> der Nulllage soll in Grund- und Aufriss gebracht werden.</a:t>
            </a:r>
          </a:p>
        </p:txBody>
      </p:sp>
      <p:sp>
        <p:nvSpPr>
          <p:cNvPr id="14411" name="Rectangle 75">
            <a:extLst>
              <a:ext uri="{FF2B5EF4-FFF2-40B4-BE49-F238E27FC236}">
                <a16:creationId xmlns:a16="http://schemas.microsoft.com/office/drawing/2014/main" id="{0D08EC4F-A04B-4697-8EAA-B5CB90188E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8638" y="3373438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B</a:t>
            </a:r>
            <a:r>
              <a:rPr lang="de-DE" altLang="de-DE" sz="1400" baseline="-25000"/>
              <a:t>o</a:t>
            </a:r>
            <a:r>
              <a:rPr lang="de-DE" altLang="de-DE" sz="1400"/>
              <a:t>'</a:t>
            </a:r>
          </a:p>
        </p:txBody>
      </p:sp>
      <p:sp>
        <p:nvSpPr>
          <p:cNvPr id="14412" name="Oval 76">
            <a:extLst>
              <a:ext uri="{FF2B5EF4-FFF2-40B4-BE49-F238E27FC236}">
                <a16:creationId xmlns:a16="http://schemas.microsoft.com/office/drawing/2014/main" id="{E5074D19-7C3F-4256-87CF-98F8C7E31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4975" y="3578225"/>
            <a:ext cx="53975" cy="539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14413" name="Line 77">
            <a:extLst>
              <a:ext uri="{FF2B5EF4-FFF2-40B4-BE49-F238E27FC236}">
                <a16:creationId xmlns:a16="http://schemas.microsoft.com/office/drawing/2014/main" id="{66A6F792-1EC3-4F99-8EA7-DAA695B7F165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8363" y="2886075"/>
            <a:ext cx="3195637" cy="1076325"/>
          </a:xfrm>
          <a:prstGeom prst="line">
            <a:avLst/>
          </a:prstGeom>
          <a:noFill/>
          <a:ln w="9525">
            <a:solidFill>
              <a:srgbClr val="99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4414" name="Rectangle 78">
            <a:extLst>
              <a:ext uri="{FF2B5EF4-FFF2-40B4-BE49-F238E27FC236}">
                <a16:creationId xmlns:a16="http://schemas.microsoft.com/office/drawing/2014/main" id="{7EF183E8-77AF-465F-BE10-8FD35AF43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788" y="2687638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h</a:t>
            </a:r>
            <a:r>
              <a:rPr lang="de-DE" altLang="de-DE" sz="1400" baseline="-25000"/>
              <a:t>o</a:t>
            </a:r>
            <a:r>
              <a:rPr lang="de-DE" altLang="de-DE" sz="1400"/>
              <a:t>'</a:t>
            </a:r>
          </a:p>
        </p:txBody>
      </p:sp>
      <p:sp>
        <p:nvSpPr>
          <p:cNvPr id="14415" name="Line 79">
            <a:extLst>
              <a:ext uri="{FF2B5EF4-FFF2-40B4-BE49-F238E27FC236}">
                <a16:creationId xmlns:a16="http://schemas.microsoft.com/office/drawing/2014/main" id="{52E9AC9D-DC4D-4C4F-888E-F502E8F77D05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7386637" y="3462338"/>
            <a:ext cx="1592263" cy="731838"/>
          </a:xfrm>
          <a:prstGeom prst="line">
            <a:avLst/>
          </a:prstGeom>
          <a:noFill/>
          <a:ln w="9525">
            <a:solidFill>
              <a:srgbClr val="993300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4416" name="Line 80">
            <a:extLst>
              <a:ext uri="{FF2B5EF4-FFF2-40B4-BE49-F238E27FC236}">
                <a16:creationId xmlns:a16="http://schemas.microsoft.com/office/drawing/2014/main" id="{32454B40-A7AD-48A4-BA90-B00F88445F2F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1663" y="3224213"/>
            <a:ext cx="3462337" cy="738187"/>
          </a:xfrm>
          <a:prstGeom prst="line">
            <a:avLst/>
          </a:prstGeom>
          <a:noFill/>
          <a:ln w="9525">
            <a:solidFill>
              <a:srgbClr val="99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4417" name="Rectangle 81">
            <a:extLst>
              <a:ext uri="{FF2B5EF4-FFF2-40B4-BE49-F238E27FC236}">
                <a16:creationId xmlns:a16="http://schemas.microsoft.com/office/drawing/2014/main" id="{7B59F90B-7B21-4287-8352-1AF7E0617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763" y="3068638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h'</a:t>
            </a:r>
          </a:p>
        </p:txBody>
      </p:sp>
      <p:sp>
        <p:nvSpPr>
          <p:cNvPr id="14418" name="Rectangle 82">
            <a:extLst>
              <a:ext uri="{FF2B5EF4-FFF2-40B4-BE49-F238E27FC236}">
                <a16:creationId xmlns:a16="http://schemas.microsoft.com/office/drawing/2014/main" id="{7A03A81C-47E6-492F-B381-D604F8D7C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6400" y="3770313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B'</a:t>
            </a:r>
          </a:p>
        </p:txBody>
      </p:sp>
      <p:sp>
        <p:nvSpPr>
          <p:cNvPr id="14419" name="Oval 83">
            <a:extLst>
              <a:ext uri="{FF2B5EF4-FFF2-40B4-BE49-F238E27FC236}">
                <a16:creationId xmlns:a16="http://schemas.microsoft.com/office/drawing/2014/main" id="{692703E8-AC0F-4DC9-A8A5-CBCF35508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2763" y="3736975"/>
            <a:ext cx="53975" cy="539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14420" name="Text Box 84">
            <a:extLst>
              <a:ext uri="{FF2B5EF4-FFF2-40B4-BE49-F238E27FC236}">
                <a16:creationId xmlns:a16="http://schemas.microsoft.com/office/drawing/2014/main" id="{6D77CCD3-454B-4349-AAAA-22956E23B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800" y="5113338"/>
            <a:ext cx="43449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Mit einer geeigneten Hilfsgeraden h ist das kein Problem.</a:t>
            </a:r>
          </a:p>
        </p:txBody>
      </p:sp>
      <p:sp>
        <p:nvSpPr>
          <p:cNvPr id="14421" name="Text Box 85">
            <a:extLst>
              <a:ext uri="{FF2B5EF4-FFF2-40B4-BE49-F238E27FC236}">
                <a16:creationId xmlns:a16="http://schemas.microsoft.com/office/drawing/2014/main" id="{90A55D3F-ABB3-46E8-84B2-9837C1757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800" y="5622925"/>
            <a:ext cx="434498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Diese Hilfsgerade h (Gittergerade) kann auch in den Aufriss übertragen werden (2 geeignete Punkte) wählen, sodass man B“ erhält.</a:t>
            </a:r>
          </a:p>
        </p:txBody>
      </p:sp>
      <p:sp>
        <p:nvSpPr>
          <p:cNvPr id="14422" name="AutoShape 86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9B2B0AD3-1C04-416D-B857-8B4FBDE750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7975" y="6499225"/>
            <a:ext cx="2362200" cy="228600"/>
          </a:xfrm>
          <a:prstGeom prst="actionButtonBlank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AT" altLang="de-DE" sz="1200">
                <a:solidFill>
                  <a:schemeClr val="bg1"/>
                </a:solidFill>
              </a:rPr>
              <a:t>Zurück zu „Nulldrehen einer Ebene“ </a:t>
            </a:r>
          </a:p>
        </p:txBody>
      </p:sp>
      <p:grpSp>
        <p:nvGrpSpPr>
          <p:cNvPr id="14423" name="Group 87">
            <a:extLst>
              <a:ext uri="{FF2B5EF4-FFF2-40B4-BE49-F238E27FC236}">
                <a16:creationId xmlns:a16="http://schemas.microsoft.com/office/drawing/2014/main" id="{9FC6C86F-7B0E-496E-A349-AB9E19D603F8}"/>
              </a:ext>
            </a:extLst>
          </p:cNvPr>
          <p:cNvGrpSpPr>
            <a:grpSpLocks/>
          </p:cNvGrpSpPr>
          <p:nvPr/>
        </p:nvGrpSpPr>
        <p:grpSpPr bwMode="auto">
          <a:xfrm>
            <a:off x="6923088" y="4962525"/>
            <a:ext cx="2070100" cy="1425575"/>
            <a:chOff x="597" y="3339"/>
            <a:chExt cx="1304" cy="898"/>
          </a:xfrm>
        </p:grpSpPr>
        <p:sp>
          <p:nvSpPr>
            <p:cNvPr id="14424" name="AutoShape 88">
              <a:extLst>
                <a:ext uri="{FF2B5EF4-FFF2-40B4-BE49-F238E27FC236}">
                  <a16:creationId xmlns:a16="http://schemas.microsoft.com/office/drawing/2014/main" id="{F2ACFFAF-C769-4578-BE70-BC9447822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3339"/>
              <a:ext cx="836" cy="836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AT" altLang="de-DE"/>
            </a:p>
          </p:txBody>
        </p:sp>
        <p:sp>
          <p:nvSpPr>
            <p:cNvPr id="14425" name="WordArt 89">
              <a:extLst>
                <a:ext uri="{FF2B5EF4-FFF2-40B4-BE49-F238E27FC236}">
                  <a16:creationId xmlns:a16="http://schemas.microsoft.com/office/drawing/2014/main" id="{EE012B5E-F368-4766-A636-E3371874C2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7" y="3793"/>
              <a:ext cx="734" cy="444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/>
              <a:r>
                <a:rPr lang="de-AT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Arial Black" panose="020B0A04020102020204" pitchFamily="34" charset="0"/>
                </a:rPr>
                <a:t>fertig!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4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4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4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4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4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14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14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4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4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14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14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4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 nodeType="clickPar">
                      <p:stCondLst>
                        <p:cond delay="indefinite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14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 nodeType="clickPar">
                      <p:stCondLst>
                        <p:cond delay="indefinite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14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 nodeType="clickPar">
                      <p:stCondLst>
                        <p:cond delay="indefinite"/>
                      </p:stCondLst>
                      <p:childTnLst>
                        <p:par>
                          <p:cTn id="1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4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 nodeType="clickPar">
                      <p:stCondLst>
                        <p:cond delay="indefinite"/>
                      </p:stCondLst>
                      <p:childTnLst>
                        <p:par>
                          <p:cTn id="1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4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 nodeType="clickPar">
                      <p:stCondLst>
                        <p:cond delay="indefinite"/>
                      </p:stCondLst>
                      <p:childTnLst>
                        <p:par>
                          <p:cTn id="2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0" dur="500"/>
                                        <p:tgtEl>
                                          <p:spTgt spid="14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 nodeType="clickPar">
                      <p:stCondLst>
                        <p:cond delay="indefinite"/>
                      </p:stCondLst>
                      <p:childTnLst>
                        <p:par>
                          <p:cTn id="2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14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 nodeType="clickPar">
                      <p:stCondLst>
                        <p:cond delay="indefinite"/>
                      </p:stCondLst>
                      <p:childTnLst>
                        <p:par>
                          <p:cTn id="2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 nodeType="clickPar">
                      <p:stCondLst>
                        <p:cond delay="indefinite"/>
                      </p:stCondLst>
                      <p:childTnLst>
                        <p:par>
                          <p:cTn id="2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4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14340" grpId="0"/>
      <p:bldP spid="14342" grpId="0"/>
      <p:bldP spid="14389" grpId="0"/>
      <p:bldP spid="14391" grpId="0"/>
      <p:bldP spid="14397" grpId="0"/>
      <p:bldP spid="14400" grpId="0"/>
      <p:bldP spid="14403" grpId="0"/>
      <p:bldP spid="14405" grpId="0"/>
      <p:bldP spid="14408" grpId="0"/>
      <p:bldP spid="14409" grpId="0"/>
      <p:bldP spid="14410" grpId="0"/>
      <p:bldP spid="14411" grpId="0"/>
      <p:bldP spid="14414" grpId="0"/>
      <p:bldP spid="14417" grpId="0"/>
      <p:bldP spid="14418" grpId="0"/>
      <p:bldP spid="14420" grpId="0"/>
      <p:bldP spid="14421" grpId="0"/>
      <p:bldP spid="144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E1BFDB5A-C29F-4E6D-B1B9-AA0D04A990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13050" y="0"/>
            <a:ext cx="4433888" cy="425450"/>
          </a:xfrm>
          <a:solidFill>
            <a:srgbClr val="FFFFCC"/>
          </a:solidFill>
        </p:spPr>
        <p:txBody>
          <a:bodyPr/>
          <a:lstStyle/>
          <a:p>
            <a:r>
              <a:rPr lang="de-AT" altLang="de-DE" sz="2800"/>
              <a:t>Bemerkungen, Tipps</a:t>
            </a:r>
          </a:p>
        </p:txBody>
      </p:sp>
      <p:sp>
        <p:nvSpPr>
          <p:cNvPr id="16389" name="AutoShape 5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49C44069-8B09-476B-BF76-90036EFB55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6138863"/>
            <a:ext cx="773112" cy="719137"/>
          </a:xfrm>
          <a:prstGeom prst="actionButtonHome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16390" name="Text Box 6">
            <a:extLst>
              <a:ext uri="{FF2B5EF4-FFF2-40B4-BE49-F238E27FC236}">
                <a16:creationId xmlns:a16="http://schemas.microsoft.com/office/drawing/2014/main" id="{A3A45167-76C1-4660-A88F-D89A1C6B2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5313" y="6400800"/>
            <a:ext cx="928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AT" altLang="de-DE" sz="2800">
                <a:solidFill>
                  <a:srgbClr val="008000"/>
                </a:solidFill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16425" name="Text Box 41">
            <a:extLst>
              <a:ext uri="{FF2B5EF4-FFF2-40B4-BE49-F238E27FC236}">
                <a16:creationId xmlns:a16="http://schemas.microsoft.com/office/drawing/2014/main" id="{935185A9-F933-4FCA-A5AF-662BBF9DE6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50" y="762000"/>
            <a:ext cx="7935913" cy="517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71463" indent="-271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81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AT" altLang="de-DE" sz="1800"/>
              <a:t>Die hier angeführten Grundkonstruktionen behandeln wichtige Vorgangsweisen bei Konstruktionen in zugeordneten Normalrissen. Sie stellen das </a:t>
            </a:r>
            <a:r>
              <a:rPr lang="de-AT" altLang="de-DE" sz="1800" b="1">
                <a:solidFill>
                  <a:srgbClr val="FF0000"/>
                </a:solidFill>
              </a:rPr>
              <a:t>„kleine 1x1“ für Grund- und Aufriss</a:t>
            </a:r>
            <a:r>
              <a:rPr lang="de-AT" altLang="de-DE" sz="1800"/>
              <a:t> dar.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AT" altLang="de-DE" sz="1800"/>
              <a:t>Ich empfehle, die Vorgangsweise nicht nur hier anzusehen, sondern mit immer wieder veränderten Angaben </a:t>
            </a:r>
            <a:r>
              <a:rPr lang="de-AT" altLang="de-DE" sz="1800" b="1">
                <a:solidFill>
                  <a:srgbClr val="FF0000"/>
                </a:solidFill>
              </a:rPr>
              <a:t>konkret</a:t>
            </a:r>
            <a:r>
              <a:rPr lang="de-AT" altLang="de-DE" sz="1800"/>
              <a:t> zu </a:t>
            </a:r>
            <a:r>
              <a:rPr lang="de-AT" altLang="de-DE" sz="1800" b="1">
                <a:solidFill>
                  <a:srgbClr val="FF0000"/>
                </a:solidFill>
              </a:rPr>
              <a:t>konstruieren</a:t>
            </a:r>
            <a:r>
              <a:rPr lang="de-AT" altLang="de-DE" sz="1800"/>
              <a:t>. Natürlich kann man bei einer komplexeren Aufgabe die Vorgangsweise zwischendurch hier wieder ins Gedächtnis rufen.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AT" altLang="de-DE" sz="1800"/>
              <a:t>Wenn Ebenen gegeben sind, wurden hier immer schneidende Geraden verwendet. Sollte eine Ebene einmal durch zB 3 Punkte A, B, C gegeben sein, kann man die Geraden AB und AC verwenden, wenn du es genau so wie hier angegführt nachvollziehen willst.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AT" altLang="de-DE" sz="1800"/>
              <a:t>Wie man eine </a:t>
            </a:r>
            <a:r>
              <a:rPr lang="de-AT" altLang="de-DE" sz="1800" b="1">
                <a:solidFill>
                  <a:srgbClr val="FF0000"/>
                </a:solidFill>
              </a:rPr>
              <a:t>Ebene projizierend</a:t>
            </a:r>
            <a:r>
              <a:rPr lang="de-AT" altLang="de-DE" sz="1800"/>
              <a:t> macht, ist hier nicht angeführt. Es geht aber ganz einfach, wenn man weiß, dass eine neue Achse normal auf eine passende Hauptgerade sein muss. Wähle daher zB 13-Achse normal auf h</a:t>
            </a:r>
            <a:r>
              <a:rPr lang="de-AT" altLang="de-DE" sz="1800" baseline="-25000"/>
              <a:t>1</a:t>
            </a:r>
            <a:r>
              <a:rPr lang="de-AT" altLang="de-DE" sz="1800"/>
              <a:t>‘! Die neuen Ordner stehen dann immer normal auf die 13-Achse und die z-Koordinate (Abstand zur 12-Achse) ist als wegfallender Abstand von der 13-Achse aufzutragen, um einen Punkt im 3. Riss zu bekommen.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0C1FABDA-0348-4C58-9CBF-987491ED0F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13050" y="0"/>
            <a:ext cx="4433888" cy="425450"/>
          </a:xfrm>
          <a:solidFill>
            <a:srgbClr val="FFFFCC"/>
          </a:solidFill>
        </p:spPr>
        <p:txBody>
          <a:bodyPr/>
          <a:lstStyle/>
          <a:p>
            <a:r>
              <a:rPr lang="de-AT" altLang="de-DE" sz="2800"/>
              <a:t>Angittern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2C13DA7C-2797-4E6B-989E-62E2CFA675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" y="1012825"/>
            <a:ext cx="2155825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800" b="1"/>
              <a:t>„Angittern“</a:t>
            </a:r>
            <a:r>
              <a:rPr lang="de-DE" altLang="de-DE" sz="1600"/>
              <a:t>: </a:t>
            </a:r>
            <a:br>
              <a:rPr lang="de-DE" altLang="de-DE" sz="1600"/>
            </a:br>
            <a:r>
              <a:rPr lang="de-DE" altLang="de-DE" sz="1600"/>
              <a:t>P</a:t>
            </a:r>
            <a:r>
              <a:rPr lang="de-DE" altLang="de-DE" sz="1600">
                <a:sym typeface="Symbol" panose="05050102010706020507" pitchFamily="18" charset="2"/>
              </a:rPr>
              <a:t>(a,b); P' gegeben;</a:t>
            </a:r>
            <a:br>
              <a:rPr lang="de-DE" altLang="de-DE" sz="1600">
                <a:sym typeface="Symbol" panose="05050102010706020507" pitchFamily="18" charset="2"/>
              </a:rPr>
            </a:br>
            <a:r>
              <a:rPr lang="de-DE" altLang="de-DE" sz="1600"/>
              <a:t>P"=?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85473E5B-CF2C-4BB2-BA3F-5AEE9FAC4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8100" y="958850"/>
            <a:ext cx="1982788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Vom Punkt P, der in einer Ebene liegt, kennt man einen Riss. Die Lage im anderen Riss ist gesucht!</a:t>
            </a:r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DD13BE12-C344-4D4A-9B5D-B2A854E4ADB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21125" y="796925"/>
            <a:ext cx="4049713" cy="2011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C9EC96BE-4C2B-4E04-B5A4-7322C8A875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438" y="585788"/>
            <a:ext cx="360362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a"</a:t>
            </a:r>
          </a:p>
        </p:txBody>
      </p:sp>
      <p:sp>
        <p:nvSpPr>
          <p:cNvPr id="5128" name="Rectangle 8">
            <a:extLst>
              <a:ext uri="{FF2B5EF4-FFF2-40B4-BE49-F238E27FC236}">
                <a16:creationId xmlns:a16="http://schemas.microsoft.com/office/drawing/2014/main" id="{B75A0043-8A5D-4FFD-9A06-CF9D3AF0B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9413" y="6537325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a'</a:t>
            </a:r>
          </a:p>
        </p:txBody>
      </p:sp>
      <p:sp>
        <p:nvSpPr>
          <p:cNvPr id="5129" name="Line 9">
            <a:extLst>
              <a:ext uri="{FF2B5EF4-FFF2-40B4-BE49-F238E27FC236}">
                <a16:creationId xmlns:a16="http://schemas.microsoft.com/office/drawing/2014/main" id="{A5BB64DB-A617-449E-89B7-D6350C46D571}"/>
              </a:ext>
            </a:extLst>
          </p:cNvPr>
          <p:cNvSpPr>
            <a:spLocks noChangeShapeType="1"/>
          </p:cNvSpPr>
          <p:nvPr/>
        </p:nvSpPr>
        <p:spPr bwMode="auto">
          <a:xfrm>
            <a:off x="4246563" y="5454650"/>
            <a:ext cx="4011612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10B65159-FFAE-4F72-B1A9-BE69CAA0F6F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68775" y="2963863"/>
            <a:ext cx="4364038" cy="2668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5131" name="Rectangle 11">
            <a:extLst>
              <a:ext uri="{FF2B5EF4-FFF2-40B4-BE49-F238E27FC236}">
                <a16:creationId xmlns:a16="http://schemas.microsoft.com/office/drawing/2014/main" id="{9DA8D939-2406-4776-9E8A-25E3CF557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5000" y="2905125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b'</a:t>
            </a:r>
          </a:p>
        </p:txBody>
      </p:sp>
      <p:sp>
        <p:nvSpPr>
          <p:cNvPr id="5132" name="Line 12">
            <a:extLst>
              <a:ext uri="{FF2B5EF4-FFF2-40B4-BE49-F238E27FC236}">
                <a16:creationId xmlns:a16="http://schemas.microsoft.com/office/drawing/2014/main" id="{A50F9588-4881-4882-A57F-488A67E5FAA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35425" y="2085975"/>
            <a:ext cx="4548188" cy="520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5133" name="Rectangle 13">
            <a:extLst>
              <a:ext uri="{FF2B5EF4-FFF2-40B4-BE49-F238E27FC236}">
                <a16:creationId xmlns:a16="http://schemas.microsoft.com/office/drawing/2014/main" id="{64AB6C4F-52AC-4DB2-84A4-A289DFCAA7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5000" y="2095500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b"</a:t>
            </a:r>
          </a:p>
        </p:txBody>
      </p:sp>
      <p:sp>
        <p:nvSpPr>
          <p:cNvPr id="5136" name="Rectangle 16">
            <a:extLst>
              <a:ext uri="{FF2B5EF4-FFF2-40B4-BE49-F238E27FC236}">
                <a16:creationId xmlns:a16="http://schemas.microsoft.com/office/drawing/2014/main" id="{5DBCA5EB-4A8A-4975-BFED-C6724980D7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8713" y="4806950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latin typeface="Symbol" panose="05050102010706020507" pitchFamily="18" charset="2"/>
              </a:rPr>
              <a:t>e</a:t>
            </a:r>
            <a:r>
              <a:rPr lang="de-DE" altLang="de-DE" sz="1400"/>
              <a:t>'</a:t>
            </a:r>
          </a:p>
        </p:txBody>
      </p:sp>
      <p:sp>
        <p:nvSpPr>
          <p:cNvPr id="5137" name="Rectangle 17">
            <a:extLst>
              <a:ext uri="{FF2B5EF4-FFF2-40B4-BE49-F238E27FC236}">
                <a16:creationId xmlns:a16="http://schemas.microsoft.com/office/drawing/2014/main" id="{315762C7-504B-41F6-8144-F899F7AB8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838" y="1344613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latin typeface="Symbol" panose="05050102010706020507" pitchFamily="18" charset="2"/>
              </a:rPr>
              <a:t>e</a:t>
            </a:r>
            <a:r>
              <a:rPr lang="de-DE" altLang="de-DE" sz="1400"/>
              <a:t>"</a:t>
            </a:r>
          </a:p>
        </p:txBody>
      </p:sp>
      <p:sp>
        <p:nvSpPr>
          <p:cNvPr id="5138" name="Line 18">
            <a:extLst>
              <a:ext uri="{FF2B5EF4-FFF2-40B4-BE49-F238E27FC236}">
                <a16:creationId xmlns:a16="http://schemas.microsoft.com/office/drawing/2014/main" id="{8D66F5E3-64D9-46F3-8575-C17E4E64296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02450" y="1673225"/>
            <a:ext cx="4763" cy="370681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oval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5139" name="Line 19">
            <a:extLst>
              <a:ext uri="{FF2B5EF4-FFF2-40B4-BE49-F238E27FC236}">
                <a16:creationId xmlns:a16="http://schemas.microsoft.com/office/drawing/2014/main" id="{6AF58A22-31E4-4B1A-9C93-EC1E2DE7C55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99200" y="4298950"/>
            <a:ext cx="1136650" cy="20193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5140" name="Line 20">
            <a:extLst>
              <a:ext uri="{FF2B5EF4-FFF2-40B4-BE49-F238E27FC236}">
                <a16:creationId xmlns:a16="http://schemas.microsoft.com/office/drawing/2014/main" id="{1911F6AB-E5E7-4363-8982-2DA8250EC91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19838" y="1062038"/>
            <a:ext cx="1114425" cy="1281112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5141" name="Rectangle 21">
            <a:extLst>
              <a:ext uri="{FF2B5EF4-FFF2-40B4-BE49-F238E27FC236}">
                <a16:creationId xmlns:a16="http://schemas.microsoft.com/office/drawing/2014/main" id="{7843BED1-9FAD-46F4-BAC6-F805F906C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9600" y="5289550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P'</a:t>
            </a:r>
          </a:p>
        </p:txBody>
      </p:sp>
      <p:sp>
        <p:nvSpPr>
          <p:cNvPr id="5142" name="Rectangle 22">
            <a:extLst>
              <a:ext uri="{FF2B5EF4-FFF2-40B4-BE49-F238E27FC236}">
                <a16:creationId xmlns:a16="http://schemas.microsoft.com/office/drawing/2014/main" id="{6B575292-C288-4EF6-8C0A-2D6752EC3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9125" y="1625600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FF0000"/>
                </a:solidFill>
              </a:rPr>
              <a:t>P"</a:t>
            </a:r>
          </a:p>
        </p:txBody>
      </p:sp>
      <p:sp>
        <p:nvSpPr>
          <p:cNvPr id="5143" name="Line 23">
            <a:extLst>
              <a:ext uri="{FF2B5EF4-FFF2-40B4-BE49-F238E27FC236}">
                <a16:creationId xmlns:a16="http://schemas.microsoft.com/office/drawing/2014/main" id="{370BEAE2-7382-4542-A0CA-94B2A3C131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16663" y="2359025"/>
            <a:ext cx="3175" cy="1971675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oval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5144" name="Line 24">
            <a:extLst>
              <a:ext uri="{FF2B5EF4-FFF2-40B4-BE49-F238E27FC236}">
                <a16:creationId xmlns:a16="http://schemas.microsoft.com/office/drawing/2014/main" id="{E3C1BF86-0202-4941-A7F5-7C8433BFE01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37438" y="1066800"/>
            <a:ext cx="3175" cy="524986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oval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5151" name="Freeform 31">
            <a:extLst>
              <a:ext uri="{FF2B5EF4-FFF2-40B4-BE49-F238E27FC236}">
                <a16:creationId xmlns:a16="http://schemas.microsoft.com/office/drawing/2014/main" id="{40D28E22-F5E3-4C06-A805-C2FB23E8F7FB}"/>
              </a:ext>
            </a:extLst>
          </p:cNvPr>
          <p:cNvSpPr>
            <a:spLocks/>
          </p:cNvSpPr>
          <p:nvPr/>
        </p:nvSpPr>
        <p:spPr bwMode="auto">
          <a:xfrm>
            <a:off x="7975600" y="793750"/>
            <a:ext cx="576263" cy="1300163"/>
          </a:xfrm>
          <a:custGeom>
            <a:avLst/>
            <a:gdLst>
              <a:gd name="T0" fmla="*/ 0 w 363"/>
              <a:gd name="T1" fmla="*/ 0 h 819"/>
              <a:gd name="T2" fmla="*/ 28 w 363"/>
              <a:gd name="T3" fmla="*/ 14 h 819"/>
              <a:gd name="T4" fmla="*/ 77 w 363"/>
              <a:gd name="T5" fmla="*/ 48 h 819"/>
              <a:gd name="T6" fmla="*/ 132 w 363"/>
              <a:gd name="T7" fmla="*/ 97 h 819"/>
              <a:gd name="T8" fmla="*/ 188 w 363"/>
              <a:gd name="T9" fmla="*/ 187 h 819"/>
              <a:gd name="T10" fmla="*/ 264 w 363"/>
              <a:gd name="T11" fmla="*/ 388 h 819"/>
              <a:gd name="T12" fmla="*/ 306 w 363"/>
              <a:gd name="T13" fmla="*/ 555 h 819"/>
              <a:gd name="T14" fmla="*/ 340 w 363"/>
              <a:gd name="T15" fmla="*/ 680 h 819"/>
              <a:gd name="T16" fmla="*/ 354 w 363"/>
              <a:gd name="T17" fmla="*/ 721 h 819"/>
              <a:gd name="T18" fmla="*/ 361 w 363"/>
              <a:gd name="T19" fmla="*/ 819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3" h="819">
                <a:moveTo>
                  <a:pt x="0" y="0"/>
                </a:moveTo>
                <a:cubicBezTo>
                  <a:pt x="9" y="5"/>
                  <a:pt x="19" y="8"/>
                  <a:pt x="28" y="14"/>
                </a:cubicBezTo>
                <a:cubicBezTo>
                  <a:pt x="45" y="25"/>
                  <a:pt x="77" y="48"/>
                  <a:pt x="77" y="48"/>
                </a:cubicBezTo>
                <a:cubicBezTo>
                  <a:pt x="93" y="72"/>
                  <a:pt x="104" y="88"/>
                  <a:pt x="132" y="97"/>
                </a:cubicBezTo>
                <a:cubicBezTo>
                  <a:pt x="140" y="138"/>
                  <a:pt x="154" y="164"/>
                  <a:pt x="188" y="187"/>
                </a:cubicBezTo>
                <a:cubicBezTo>
                  <a:pt x="227" y="245"/>
                  <a:pt x="242" y="322"/>
                  <a:pt x="264" y="388"/>
                </a:cubicBezTo>
                <a:cubicBezTo>
                  <a:pt x="271" y="443"/>
                  <a:pt x="273" y="511"/>
                  <a:pt x="306" y="555"/>
                </a:cubicBezTo>
                <a:cubicBezTo>
                  <a:pt x="314" y="597"/>
                  <a:pt x="329" y="638"/>
                  <a:pt x="340" y="680"/>
                </a:cubicBezTo>
                <a:cubicBezTo>
                  <a:pt x="344" y="694"/>
                  <a:pt x="354" y="721"/>
                  <a:pt x="354" y="721"/>
                </a:cubicBezTo>
                <a:cubicBezTo>
                  <a:pt x="363" y="786"/>
                  <a:pt x="361" y="754"/>
                  <a:pt x="361" y="81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5153" name="Freeform 33">
            <a:extLst>
              <a:ext uri="{FF2B5EF4-FFF2-40B4-BE49-F238E27FC236}">
                <a16:creationId xmlns:a16="http://schemas.microsoft.com/office/drawing/2014/main" id="{DB455B60-95FE-45E1-810E-52D7401538C1}"/>
              </a:ext>
            </a:extLst>
          </p:cNvPr>
          <p:cNvSpPr>
            <a:spLocks/>
          </p:cNvSpPr>
          <p:nvPr/>
        </p:nvSpPr>
        <p:spPr bwMode="auto">
          <a:xfrm>
            <a:off x="8262938" y="2974975"/>
            <a:ext cx="684212" cy="3552825"/>
          </a:xfrm>
          <a:custGeom>
            <a:avLst/>
            <a:gdLst>
              <a:gd name="T0" fmla="*/ 180 w 431"/>
              <a:gd name="T1" fmla="*/ 0 h 2255"/>
              <a:gd name="T2" fmla="*/ 236 w 431"/>
              <a:gd name="T3" fmla="*/ 69 h 2255"/>
              <a:gd name="T4" fmla="*/ 298 w 431"/>
              <a:gd name="T5" fmla="*/ 222 h 2255"/>
              <a:gd name="T6" fmla="*/ 326 w 431"/>
              <a:gd name="T7" fmla="*/ 263 h 2255"/>
              <a:gd name="T8" fmla="*/ 354 w 431"/>
              <a:gd name="T9" fmla="*/ 347 h 2255"/>
              <a:gd name="T10" fmla="*/ 368 w 431"/>
              <a:gd name="T11" fmla="*/ 458 h 2255"/>
              <a:gd name="T12" fmla="*/ 416 w 431"/>
              <a:gd name="T13" fmla="*/ 576 h 2255"/>
              <a:gd name="T14" fmla="*/ 423 w 431"/>
              <a:gd name="T15" fmla="*/ 1207 h 2255"/>
              <a:gd name="T16" fmla="*/ 395 w 431"/>
              <a:gd name="T17" fmla="*/ 1332 h 2255"/>
              <a:gd name="T18" fmla="*/ 388 w 431"/>
              <a:gd name="T19" fmla="*/ 1360 h 2255"/>
              <a:gd name="T20" fmla="*/ 382 w 431"/>
              <a:gd name="T21" fmla="*/ 1450 h 2255"/>
              <a:gd name="T22" fmla="*/ 361 w 431"/>
              <a:gd name="T23" fmla="*/ 1492 h 2255"/>
              <a:gd name="T24" fmla="*/ 333 w 431"/>
              <a:gd name="T25" fmla="*/ 1603 h 2255"/>
              <a:gd name="T26" fmla="*/ 229 w 431"/>
              <a:gd name="T27" fmla="*/ 1964 h 2255"/>
              <a:gd name="T28" fmla="*/ 180 w 431"/>
              <a:gd name="T29" fmla="*/ 2061 h 2255"/>
              <a:gd name="T30" fmla="*/ 69 w 431"/>
              <a:gd name="T31" fmla="*/ 2227 h 2255"/>
              <a:gd name="T32" fmla="*/ 0 w 431"/>
              <a:gd name="T33" fmla="*/ 2255 h 2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31" h="2255">
                <a:moveTo>
                  <a:pt x="180" y="0"/>
                </a:moveTo>
                <a:cubicBezTo>
                  <a:pt x="197" y="25"/>
                  <a:pt x="214" y="47"/>
                  <a:pt x="236" y="69"/>
                </a:cubicBezTo>
                <a:cubicBezTo>
                  <a:pt x="255" y="127"/>
                  <a:pt x="239" y="192"/>
                  <a:pt x="298" y="222"/>
                </a:cubicBezTo>
                <a:cubicBezTo>
                  <a:pt x="307" y="236"/>
                  <a:pt x="323" y="247"/>
                  <a:pt x="326" y="263"/>
                </a:cubicBezTo>
                <a:cubicBezTo>
                  <a:pt x="332" y="295"/>
                  <a:pt x="336" y="320"/>
                  <a:pt x="354" y="347"/>
                </a:cubicBezTo>
                <a:cubicBezTo>
                  <a:pt x="358" y="382"/>
                  <a:pt x="360" y="423"/>
                  <a:pt x="368" y="458"/>
                </a:cubicBezTo>
                <a:cubicBezTo>
                  <a:pt x="377" y="500"/>
                  <a:pt x="405" y="533"/>
                  <a:pt x="416" y="576"/>
                </a:cubicBezTo>
                <a:cubicBezTo>
                  <a:pt x="431" y="787"/>
                  <a:pt x="431" y="995"/>
                  <a:pt x="423" y="1207"/>
                </a:cubicBezTo>
                <a:cubicBezTo>
                  <a:pt x="421" y="1248"/>
                  <a:pt x="418" y="1298"/>
                  <a:pt x="395" y="1332"/>
                </a:cubicBezTo>
                <a:cubicBezTo>
                  <a:pt x="393" y="1341"/>
                  <a:pt x="389" y="1350"/>
                  <a:pt x="388" y="1360"/>
                </a:cubicBezTo>
                <a:cubicBezTo>
                  <a:pt x="385" y="1390"/>
                  <a:pt x="387" y="1420"/>
                  <a:pt x="382" y="1450"/>
                </a:cubicBezTo>
                <a:cubicBezTo>
                  <a:pt x="379" y="1465"/>
                  <a:pt x="366" y="1477"/>
                  <a:pt x="361" y="1492"/>
                </a:cubicBezTo>
                <a:cubicBezTo>
                  <a:pt x="355" y="1543"/>
                  <a:pt x="354" y="1561"/>
                  <a:pt x="333" y="1603"/>
                </a:cubicBezTo>
                <a:cubicBezTo>
                  <a:pt x="326" y="1709"/>
                  <a:pt x="309" y="1884"/>
                  <a:pt x="229" y="1964"/>
                </a:cubicBezTo>
                <a:cubicBezTo>
                  <a:pt x="217" y="1999"/>
                  <a:pt x="200" y="2031"/>
                  <a:pt x="180" y="2061"/>
                </a:cubicBezTo>
                <a:cubicBezTo>
                  <a:pt x="162" y="2134"/>
                  <a:pt x="132" y="2186"/>
                  <a:pt x="69" y="2227"/>
                </a:cubicBezTo>
                <a:cubicBezTo>
                  <a:pt x="39" y="2247"/>
                  <a:pt x="35" y="2255"/>
                  <a:pt x="0" y="225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5154" name="Oval 34">
            <a:extLst>
              <a:ext uri="{FF2B5EF4-FFF2-40B4-BE49-F238E27FC236}">
                <a16:creationId xmlns:a16="http://schemas.microsoft.com/office/drawing/2014/main" id="{6B519459-BB21-4237-B7CE-DBCCF0111D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0225" y="1652588"/>
            <a:ext cx="53975" cy="539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5155" name="Text Box 35">
            <a:extLst>
              <a:ext uri="{FF2B5EF4-FFF2-40B4-BE49-F238E27FC236}">
                <a16:creationId xmlns:a16="http://schemas.microsoft.com/office/drawing/2014/main" id="{96AB9EE0-031D-46E4-929E-62B422C61C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8" y="2879725"/>
            <a:ext cx="4171950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 b="1"/>
              <a:t>Konstruktionsgang:</a:t>
            </a:r>
          </a:p>
          <a:p>
            <a:pPr>
              <a:spcBef>
                <a:spcPct val="50000"/>
              </a:spcBef>
            </a:pPr>
            <a:r>
              <a:rPr lang="de-AT" altLang="de-DE" sz="1600"/>
              <a:t>Wähle eine beliebige Gerade g in </a:t>
            </a:r>
            <a:r>
              <a:rPr lang="de-AT" altLang="de-DE" sz="1600">
                <a:latin typeface="Symbol" panose="05050102010706020507" pitchFamily="18" charset="2"/>
              </a:rPr>
              <a:t>e</a:t>
            </a:r>
            <a:r>
              <a:rPr lang="de-AT" altLang="de-DE" sz="1600"/>
              <a:t> durch P‘.</a:t>
            </a:r>
          </a:p>
        </p:txBody>
      </p:sp>
      <p:sp>
        <p:nvSpPr>
          <p:cNvPr id="5156" name="Rectangle 36">
            <a:extLst>
              <a:ext uri="{FF2B5EF4-FFF2-40B4-BE49-F238E27FC236}">
                <a16:creationId xmlns:a16="http://schemas.microsoft.com/office/drawing/2014/main" id="{14F46848-E815-4534-945C-8B52A28A8E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6675" y="4854575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chemeClr val="accent2"/>
                </a:solidFill>
              </a:rPr>
              <a:t>g'</a:t>
            </a:r>
          </a:p>
        </p:txBody>
      </p:sp>
      <p:sp>
        <p:nvSpPr>
          <p:cNvPr id="5157" name="Text Box 37">
            <a:extLst>
              <a:ext uri="{FF2B5EF4-FFF2-40B4-BE49-F238E27FC236}">
                <a16:creationId xmlns:a16="http://schemas.microsoft.com/office/drawing/2014/main" id="{2B0C27B3-0BB4-4101-9301-E5E89BF8DB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3" y="3594100"/>
            <a:ext cx="4171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Zeichne diese „Gittergerade g auch im Aufriss.</a:t>
            </a:r>
          </a:p>
        </p:txBody>
      </p:sp>
      <p:sp>
        <p:nvSpPr>
          <p:cNvPr id="5158" name="Text Box 38">
            <a:extLst>
              <a:ext uri="{FF2B5EF4-FFF2-40B4-BE49-F238E27FC236}">
                <a16:creationId xmlns:a16="http://schemas.microsoft.com/office/drawing/2014/main" id="{A03A9BA3-B4D7-4BD2-85F5-E190B86F76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3" y="4011613"/>
            <a:ext cx="41719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P“ muss auch auf einem Ordner durch P‘ liegen und kann somit ermittelt werden.</a:t>
            </a:r>
          </a:p>
        </p:txBody>
      </p:sp>
      <p:sp>
        <p:nvSpPr>
          <p:cNvPr id="5159" name="Rectangle 39">
            <a:extLst>
              <a:ext uri="{FF2B5EF4-FFF2-40B4-BE49-F238E27FC236}">
                <a16:creationId xmlns:a16="http://schemas.microsoft.com/office/drawing/2014/main" id="{344B2110-AB92-4CED-B2BF-3F6B99E30E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5563" y="1912938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chemeClr val="accent2"/>
                </a:solidFill>
              </a:rPr>
              <a:t>g“</a:t>
            </a:r>
          </a:p>
        </p:txBody>
      </p:sp>
      <p:sp>
        <p:nvSpPr>
          <p:cNvPr id="5161" name="Oval 41">
            <a:extLst>
              <a:ext uri="{FF2B5EF4-FFF2-40B4-BE49-F238E27FC236}">
                <a16:creationId xmlns:a16="http://schemas.microsoft.com/office/drawing/2014/main" id="{75C75710-96CD-4B8A-8706-E40A7F37BE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3875" y="5354638"/>
            <a:ext cx="53975" cy="539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5162" name="AutoShape 42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3EBED480-19AD-4BCC-B497-C10018BDB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6138863"/>
            <a:ext cx="773112" cy="719137"/>
          </a:xfrm>
          <a:prstGeom prst="actionButtonHome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5163" name="Text Box 43">
            <a:extLst>
              <a:ext uri="{FF2B5EF4-FFF2-40B4-BE49-F238E27FC236}">
                <a16:creationId xmlns:a16="http://schemas.microsoft.com/office/drawing/2014/main" id="{EF9A6647-E11F-4C28-A1E2-FBF254B80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5313" y="6400800"/>
            <a:ext cx="928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AT" altLang="de-DE" sz="2800">
                <a:solidFill>
                  <a:srgbClr val="008000"/>
                </a:solidFill>
                <a:latin typeface="Wingdings" panose="05000000000000000000" pitchFamily="2" charset="2"/>
              </a:rPr>
              <a:t>ü</a:t>
            </a:r>
          </a:p>
        </p:txBody>
      </p:sp>
      <p:grpSp>
        <p:nvGrpSpPr>
          <p:cNvPr id="5166" name="Group 46">
            <a:extLst>
              <a:ext uri="{FF2B5EF4-FFF2-40B4-BE49-F238E27FC236}">
                <a16:creationId xmlns:a16="http://schemas.microsoft.com/office/drawing/2014/main" id="{72C8A662-DB7E-4217-86F6-F3676B1FBCE9}"/>
              </a:ext>
            </a:extLst>
          </p:cNvPr>
          <p:cNvGrpSpPr>
            <a:grpSpLocks/>
          </p:cNvGrpSpPr>
          <p:nvPr/>
        </p:nvGrpSpPr>
        <p:grpSpPr bwMode="auto">
          <a:xfrm>
            <a:off x="947738" y="5300663"/>
            <a:ext cx="2070100" cy="1425575"/>
            <a:chOff x="597" y="3339"/>
            <a:chExt cx="1304" cy="898"/>
          </a:xfrm>
        </p:grpSpPr>
        <p:sp>
          <p:nvSpPr>
            <p:cNvPr id="5164" name="AutoShape 44">
              <a:extLst>
                <a:ext uri="{FF2B5EF4-FFF2-40B4-BE49-F238E27FC236}">
                  <a16:creationId xmlns:a16="http://schemas.microsoft.com/office/drawing/2014/main" id="{A96FB470-2B65-416A-8F0C-7F16B23BA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3339"/>
              <a:ext cx="836" cy="836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AT" altLang="de-DE"/>
            </a:p>
          </p:txBody>
        </p:sp>
        <p:sp>
          <p:nvSpPr>
            <p:cNvPr id="5165" name="WordArt 45">
              <a:extLst>
                <a:ext uri="{FF2B5EF4-FFF2-40B4-BE49-F238E27FC236}">
                  <a16:creationId xmlns:a16="http://schemas.microsoft.com/office/drawing/2014/main" id="{5E2BE981-CE2B-4958-88BF-C4340072C2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7" y="3793"/>
              <a:ext cx="734" cy="444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/>
              <a:r>
                <a:rPr lang="de-AT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Arial Black" panose="020B0A04020102020204" pitchFamily="34" charset="0"/>
                </a:rPr>
                <a:t>fertig!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2" grpId="0"/>
      <p:bldP spid="5155" grpId="0"/>
      <p:bldP spid="5156" grpId="0"/>
      <p:bldP spid="5157" grpId="0"/>
      <p:bldP spid="5158" grpId="0"/>
      <p:bldP spid="5159" grpId="0"/>
      <p:bldP spid="51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A1A82C2-6208-4675-AD95-463FACC471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13050" y="0"/>
            <a:ext cx="4433888" cy="425450"/>
          </a:xfrm>
          <a:solidFill>
            <a:srgbClr val="FFFFCC"/>
          </a:solidFill>
        </p:spPr>
        <p:txBody>
          <a:bodyPr/>
          <a:lstStyle/>
          <a:p>
            <a:r>
              <a:rPr lang="de-AT" altLang="de-DE" sz="2800"/>
              <a:t>Schnitt Gerade - Ebene</a:t>
            </a:r>
          </a:p>
        </p:txBody>
      </p:sp>
      <p:sp>
        <p:nvSpPr>
          <p:cNvPr id="6148" name="Text Box 4">
            <a:extLst>
              <a:ext uri="{FF2B5EF4-FFF2-40B4-BE49-F238E27FC236}">
                <a16:creationId xmlns:a16="http://schemas.microsoft.com/office/drawing/2014/main" id="{F191864E-8A01-4BE7-AB7E-54EF6E5A69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8100" y="958850"/>
            <a:ext cx="1982788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Der Schnittpunkt S einer Geraden mit einer Ebene ist gesucht.</a:t>
            </a:r>
          </a:p>
        </p:txBody>
      </p:sp>
      <p:sp>
        <p:nvSpPr>
          <p:cNvPr id="6149" name="Line 5">
            <a:extLst>
              <a:ext uri="{FF2B5EF4-FFF2-40B4-BE49-F238E27FC236}">
                <a16:creationId xmlns:a16="http://schemas.microsoft.com/office/drawing/2014/main" id="{06A76EC6-58B9-4DA9-BFA8-B8E1A4A62E3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21125" y="796925"/>
            <a:ext cx="4049713" cy="20113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id="{CD3F65B7-9806-4132-8142-3CC3302BCF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5725" y="830263"/>
            <a:ext cx="360363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0099"/>
                </a:solidFill>
              </a:rPr>
              <a:t>g"</a:t>
            </a:r>
          </a:p>
        </p:txBody>
      </p:sp>
      <p:sp>
        <p:nvSpPr>
          <p:cNvPr id="6151" name="Rectangle 7">
            <a:extLst>
              <a:ext uri="{FF2B5EF4-FFF2-40B4-BE49-F238E27FC236}">
                <a16:creationId xmlns:a16="http://schemas.microsoft.com/office/drawing/2014/main" id="{DB0CF1D6-7243-4A5D-A6F3-9063408F9B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9413" y="6537325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0099"/>
                </a:solidFill>
              </a:rPr>
              <a:t>g'</a:t>
            </a:r>
          </a:p>
        </p:txBody>
      </p:sp>
      <p:sp>
        <p:nvSpPr>
          <p:cNvPr id="6152" name="Line 8">
            <a:extLst>
              <a:ext uri="{FF2B5EF4-FFF2-40B4-BE49-F238E27FC236}">
                <a16:creationId xmlns:a16="http://schemas.microsoft.com/office/drawing/2014/main" id="{5A32E36C-13BE-41C0-8E51-C2656342BAE4}"/>
              </a:ext>
            </a:extLst>
          </p:cNvPr>
          <p:cNvSpPr>
            <a:spLocks noChangeShapeType="1"/>
          </p:cNvSpPr>
          <p:nvPr/>
        </p:nvSpPr>
        <p:spPr bwMode="auto">
          <a:xfrm>
            <a:off x="4246563" y="5454650"/>
            <a:ext cx="4011612" cy="108585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6153" name="Line 9">
            <a:extLst>
              <a:ext uri="{FF2B5EF4-FFF2-40B4-BE49-F238E27FC236}">
                <a16:creationId xmlns:a16="http://schemas.microsoft.com/office/drawing/2014/main" id="{86615E88-39DF-4C37-BE25-C5455A6D2D1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68775" y="2963863"/>
            <a:ext cx="4364038" cy="2668587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6154" name="Rectangle 10">
            <a:extLst>
              <a:ext uri="{FF2B5EF4-FFF2-40B4-BE49-F238E27FC236}">
                <a16:creationId xmlns:a16="http://schemas.microsoft.com/office/drawing/2014/main" id="{8D3A5BB1-7045-4538-8C46-F1645DB3A6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5000" y="2905125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0099"/>
                </a:solidFill>
              </a:rPr>
              <a:t>h'</a:t>
            </a:r>
          </a:p>
        </p:txBody>
      </p:sp>
      <p:sp>
        <p:nvSpPr>
          <p:cNvPr id="6155" name="Line 11">
            <a:extLst>
              <a:ext uri="{FF2B5EF4-FFF2-40B4-BE49-F238E27FC236}">
                <a16:creationId xmlns:a16="http://schemas.microsoft.com/office/drawing/2014/main" id="{4F8F7BE2-0ED6-4F5C-B3DE-23E9CE19E8E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35425" y="2085975"/>
            <a:ext cx="4548188" cy="5207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6156" name="Rectangle 12">
            <a:extLst>
              <a:ext uri="{FF2B5EF4-FFF2-40B4-BE49-F238E27FC236}">
                <a16:creationId xmlns:a16="http://schemas.microsoft.com/office/drawing/2014/main" id="{F9DA116E-E6CB-43F9-8D10-448E93EF29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5000" y="2095500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0099"/>
                </a:solidFill>
              </a:rPr>
              <a:t>h"</a:t>
            </a:r>
          </a:p>
        </p:txBody>
      </p:sp>
      <p:sp>
        <p:nvSpPr>
          <p:cNvPr id="6157" name="Rectangle 13">
            <a:extLst>
              <a:ext uri="{FF2B5EF4-FFF2-40B4-BE49-F238E27FC236}">
                <a16:creationId xmlns:a16="http://schemas.microsoft.com/office/drawing/2014/main" id="{E1451B2B-4983-4A74-92B6-11BE7BDD25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8713" y="4806950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0099"/>
                </a:solidFill>
                <a:latin typeface="Symbol" panose="05050102010706020507" pitchFamily="18" charset="2"/>
              </a:rPr>
              <a:t>e</a:t>
            </a:r>
            <a:r>
              <a:rPr lang="de-DE" altLang="de-DE" sz="1400">
                <a:solidFill>
                  <a:srgbClr val="000099"/>
                </a:solidFill>
              </a:rPr>
              <a:t>'</a:t>
            </a:r>
          </a:p>
        </p:txBody>
      </p:sp>
      <p:sp>
        <p:nvSpPr>
          <p:cNvPr id="6158" name="Rectangle 14">
            <a:extLst>
              <a:ext uri="{FF2B5EF4-FFF2-40B4-BE49-F238E27FC236}">
                <a16:creationId xmlns:a16="http://schemas.microsoft.com/office/drawing/2014/main" id="{11BDFC05-6A5E-4710-9C68-517723B6E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838" y="1344613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0099"/>
                </a:solidFill>
                <a:latin typeface="Symbol" panose="05050102010706020507" pitchFamily="18" charset="2"/>
              </a:rPr>
              <a:t>e</a:t>
            </a:r>
            <a:r>
              <a:rPr lang="de-DE" altLang="de-DE" sz="1400">
                <a:solidFill>
                  <a:srgbClr val="000099"/>
                </a:solidFill>
              </a:rPr>
              <a:t>"</a:t>
            </a:r>
          </a:p>
        </p:txBody>
      </p:sp>
      <p:sp>
        <p:nvSpPr>
          <p:cNvPr id="6160" name="Line 16">
            <a:extLst>
              <a:ext uri="{FF2B5EF4-FFF2-40B4-BE49-F238E27FC236}">
                <a16:creationId xmlns:a16="http://schemas.microsoft.com/office/drawing/2014/main" id="{B48AA4EC-43B3-434B-B1FF-8EEDB78CBDB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861050" y="3521075"/>
            <a:ext cx="1878013" cy="3336925"/>
          </a:xfrm>
          <a:prstGeom prst="line">
            <a:avLst/>
          </a:prstGeom>
          <a:noFill/>
          <a:ln w="19050">
            <a:solidFill>
              <a:srgbClr val="9900CC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6161" name="Line 17">
            <a:extLst>
              <a:ext uri="{FF2B5EF4-FFF2-40B4-BE49-F238E27FC236}">
                <a16:creationId xmlns:a16="http://schemas.microsoft.com/office/drawing/2014/main" id="{AABF684E-9E3E-435F-934C-041A64A9265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583238" y="528638"/>
            <a:ext cx="2314575" cy="266065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6162" name="Rectangle 18">
            <a:extLst>
              <a:ext uri="{FF2B5EF4-FFF2-40B4-BE49-F238E27FC236}">
                <a16:creationId xmlns:a16="http://schemas.microsoft.com/office/drawing/2014/main" id="{635CCED6-CC8D-4887-9AEF-59D1BC1219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9600" y="5289550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FF0000"/>
                </a:solidFill>
              </a:rPr>
              <a:t>S'</a:t>
            </a:r>
          </a:p>
        </p:txBody>
      </p:sp>
      <p:sp>
        <p:nvSpPr>
          <p:cNvPr id="6163" name="Rectangle 19">
            <a:extLst>
              <a:ext uri="{FF2B5EF4-FFF2-40B4-BE49-F238E27FC236}">
                <a16:creationId xmlns:a16="http://schemas.microsoft.com/office/drawing/2014/main" id="{A8D9B56D-CE17-480B-88C3-6176601A7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9125" y="1625600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FF0000"/>
                </a:solidFill>
              </a:rPr>
              <a:t>S"</a:t>
            </a:r>
          </a:p>
        </p:txBody>
      </p:sp>
      <p:sp>
        <p:nvSpPr>
          <p:cNvPr id="6164" name="Line 20">
            <a:extLst>
              <a:ext uri="{FF2B5EF4-FFF2-40B4-BE49-F238E27FC236}">
                <a16:creationId xmlns:a16="http://schemas.microsoft.com/office/drawing/2014/main" id="{59322A5B-76A9-4500-90A4-7AE72FF9FC5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16663" y="2359025"/>
            <a:ext cx="3175" cy="1971675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oval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6165" name="Line 21">
            <a:extLst>
              <a:ext uri="{FF2B5EF4-FFF2-40B4-BE49-F238E27FC236}">
                <a16:creationId xmlns:a16="http://schemas.microsoft.com/office/drawing/2014/main" id="{11898AAF-C7A4-4175-868D-B1979316C16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37438" y="1066800"/>
            <a:ext cx="3175" cy="524986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oval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6166" name="Freeform 22">
            <a:extLst>
              <a:ext uri="{FF2B5EF4-FFF2-40B4-BE49-F238E27FC236}">
                <a16:creationId xmlns:a16="http://schemas.microsoft.com/office/drawing/2014/main" id="{83329EBC-E78A-40D8-BE19-098DD4F3C13C}"/>
              </a:ext>
            </a:extLst>
          </p:cNvPr>
          <p:cNvSpPr>
            <a:spLocks/>
          </p:cNvSpPr>
          <p:nvPr/>
        </p:nvSpPr>
        <p:spPr bwMode="auto">
          <a:xfrm>
            <a:off x="7975600" y="793750"/>
            <a:ext cx="576263" cy="1300163"/>
          </a:xfrm>
          <a:custGeom>
            <a:avLst/>
            <a:gdLst>
              <a:gd name="T0" fmla="*/ 0 w 363"/>
              <a:gd name="T1" fmla="*/ 0 h 819"/>
              <a:gd name="T2" fmla="*/ 28 w 363"/>
              <a:gd name="T3" fmla="*/ 14 h 819"/>
              <a:gd name="T4" fmla="*/ 77 w 363"/>
              <a:gd name="T5" fmla="*/ 48 h 819"/>
              <a:gd name="T6" fmla="*/ 132 w 363"/>
              <a:gd name="T7" fmla="*/ 97 h 819"/>
              <a:gd name="T8" fmla="*/ 188 w 363"/>
              <a:gd name="T9" fmla="*/ 187 h 819"/>
              <a:gd name="T10" fmla="*/ 264 w 363"/>
              <a:gd name="T11" fmla="*/ 388 h 819"/>
              <a:gd name="T12" fmla="*/ 306 w 363"/>
              <a:gd name="T13" fmla="*/ 555 h 819"/>
              <a:gd name="T14" fmla="*/ 340 w 363"/>
              <a:gd name="T15" fmla="*/ 680 h 819"/>
              <a:gd name="T16" fmla="*/ 354 w 363"/>
              <a:gd name="T17" fmla="*/ 721 h 819"/>
              <a:gd name="T18" fmla="*/ 361 w 363"/>
              <a:gd name="T19" fmla="*/ 819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3" h="819">
                <a:moveTo>
                  <a:pt x="0" y="0"/>
                </a:moveTo>
                <a:cubicBezTo>
                  <a:pt x="9" y="5"/>
                  <a:pt x="19" y="8"/>
                  <a:pt x="28" y="14"/>
                </a:cubicBezTo>
                <a:cubicBezTo>
                  <a:pt x="45" y="25"/>
                  <a:pt x="77" y="48"/>
                  <a:pt x="77" y="48"/>
                </a:cubicBezTo>
                <a:cubicBezTo>
                  <a:pt x="93" y="72"/>
                  <a:pt x="104" y="88"/>
                  <a:pt x="132" y="97"/>
                </a:cubicBezTo>
                <a:cubicBezTo>
                  <a:pt x="140" y="138"/>
                  <a:pt x="154" y="164"/>
                  <a:pt x="188" y="187"/>
                </a:cubicBezTo>
                <a:cubicBezTo>
                  <a:pt x="227" y="245"/>
                  <a:pt x="242" y="322"/>
                  <a:pt x="264" y="388"/>
                </a:cubicBezTo>
                <a:cubicBezTo>
                  <a:pt x="271" y="443"/>
                  <a:pt x="273" y="511"/>
                  <a:pt x="306" y="555"/>
                </a:cubicBezTo>
                <a:cubicBezTo>
                  <a:pt x="314" y="597"/>
                  <a:pt x="329" y="638"/>
                  <a:pt x="340" y="680"/>
                </a:cubicBezTo>
                <a:cubicBezTo>
                  <a:pt x="344" y="694"/>
                  <a:pt x="354" y="721"/>
                  <a:pt x="354" y="721"/>
                </a:cubicBezTo>
                <a:cubicBezTo>
                  <a:pt x="363" y="786"/>
                  <a:pt x="361" y="754"/>
                  <a:pt x="361" y="819"/>
                </a:cubicBezTo>
              </a:path>
            </a:pathLst>
          </a:custGeom>
          <a:noFill/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6167" name="Freeform 23">
            <a:extLst>
              <a:ext uri="{FF2B5EF4-FFF2-40B4-BE49-F238E27FC236}">
                <a16:creationId xmlns:a16="http://schemas.microsoft.com/office/drawing/2014/main" id="{8162C2BD-AEEC-46F1-80E2-E52704C64049}"/>
              </a:ext>
            </a:extLst>
          </p:cNvPr>
          <p:cNvSpPr>
            <a:spLocks/>
          </p:cNvSpPr>
          <p:nvPr/>
        </p:nvSpPr>
        <p:spPr bwMode="auto">
          <a:xfrm>
            <a:off x="8262938" y="2974975"/>
            <a:ext cx="684212" cy="3552825"/>
          </a:xfrm>
          <a:custGeom>
            <a:avLst/>
            <a:gdLst>
              <a:gd name="T0" fmla="*/ 180 w 431"/>
              <a:gd name="T1" fmla="*/ 0 h 2255"/>
              <a:gd name="T2" fmla="*/ 236 w 431"/>
              <a:gd name="T3" fmla="*/ 69 h 2255"/>
              <a:gd name="T4" fmla="*/ 298 w 431"/>
              <a:gd name="T5" fmla="*/ 222 h 2255"/>
              <a:gd name="T6" fmla="*/ 326 w 431"/>
              <a:gd name="T7" fmla="*/ 263 h 2255"/>
              <a:gd name="T8" fmla="*/ 354 w 431"/>
              <a:gd name="T9" fmla="*/ 347 h 2255"/>
              <a:gd name="T10" fmla="*/ 368 w 431"/>
              <a:gd name="T11" fmla="*/ 458 h 2255"/>
              <a:gd name="T12" fmla="*/ 416 w 431"/>
              <a:gd name="T13" fmla="*/ 576 h 2255"/>
              <a:gd name="T14" fmla="*/ 423 w 431"/>
              <a:gd name="T15" fmla="*/ 1207 h 2255"/>
              <a:gd name="T16" fmla="*/ 395 w 431"/>
              <a:gd name="T17" fmla="*/ 1332 h 2255"/>
              <a:gd name="T18" fmla="*/ 388 w 431"/>
              <a:gd name="T19" fmla="*/ 1360 h 2255"/>
              <a:gd name="T20" fmla="*/ 382 w 431"/>
              <a:gd name="T21" fmla="*/ 1450 h 2255"/>
              <a:gd name="T22" fmla="*/ 361 w 431"/>
              <a:gd name="T23" fmla="*/ 1492 h 2255"/>
              <a:gd name="T24" fmla="*/ 333 w 431"/>
              <a:gd name="T25" fmla="*/ 1603 h 2255"/>
              <a:gd name="T26" fmla="*/ 229 w 431"/>
              <a:gd name="T27" fmla="*/ 1964 h 2255"/>
              <a:gd name="T28" fmla="*/ 180 w 431"/>
              <a:gd name="T29" fmla="*/ 2061 h 2255"/>
              <a:gd name="T30" fmla="*/ 69 w 431"/>
              <a:gd name="T31" fmla="*/ 2227 h 2255"/>
              <a:gd name="T32" fmla="*/ 0 w 431"/>
              <a:gd name="T33" fmla="*/ 2255 h 2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31" h="2255">
                <a:moveTo>
                  <a:pt x="180" y="0"/>
                </a:moveTo>
                <a:cubicBezTo>
                  <a:pt x="197" y="25"/>
                  <a:pt x="214" y="47"/>
                  <a:pt x="236" y="69"/>
                </a:cubicBezTo>
                <a:cubicBezTo>
                  <a:pt x="255" y="127"/>
                  <a:pt x="239" y="192"/>
                  <a:pt x="298" y="222"/>
                </a:cubicBezTo>
                <a:cubicBezTo>
                  <a:pt x="307" y="236"/>
                  <a:pt x="323" y="247"/>
                  <a:pt x="326" y="263"/>
                </a:cubicBezTo>
                <a:cubicBezTo>
                  <a:pt x="332" y="295"/>
                  <a:pt x="336" y="320"/>
                  <a:pt x="354" y="347"/>
                </a:cubicBezTo>
                <a:cubicBezTo>
                  <a:pt x="358" y="382"/>
                  <a:pt x="360" y="423"/>
                  <a:pt x="368" y="458"/>
                </a:cubicBezTo>
                <a:cubicBezTo>
                  <a:pt x="377" y="500"/>
                  <a:pt x="405" y="533"/>
                  <a:pt x="416" y="576"/>
                </a:cubicBezTo>
                <a:cubicBezTo>
                  <a:pt x="431" y="787"/>
                  <a:pt x="431" y="995"/>
                  <a:pt x="423" y="1207"/>
                </a:cubicBezTo>
                <a:cubicBezTo>
                  <a:pt x="421" y="1248"/>
                  <a:pt x="418" y="1298"/>
                  <a:pt x="395" y="1332"/>
                </a:cubicBezTo>
                <a:cubicBezTo>
                  <a:pt x="393" y="1341"/>
                  <a:pt x="389" y="1350"/>
                  <a:pt x="388" y="1360"/>
                </a:cubicBezTo>
                <a:cubicBezTo>
                  <a:pt x="385" y="1390"/>
                  <a:pt x="387" y="1420"/>
                  <a:pt x="382" y="1450"/>
                </a:cubicBezTo>
                <a:cubicBezTo>
                  <a:pt x="379" y="1465"/>
                  <a:pt x="366" y="1477"/>
                  <a:pt x="361" y="1492"/>
                </a:cubicBezTo>
                <a:cubicBezTo>
                  <a:pt x="355" y="1543"/>
                  <a:pt x="354" y="1561"/>
                  <a:pt x="333" y="1603"/>
                </a:cubicBezTo>
                <a:cubicBezTo>
                  <a:pt x="326" y="1709"/>
                  <a:pt x="309" y="1884"/>
                  <a:pt x="229" y="1964"/>
                </a:cubicBezTo>
                <a:cubicBezTo>
                  <a:pt x="217" y="1999"/>
                  <a:pt x="200" y="2031"/>
                  <a:pt x="180" y="2061"/>
                </a:cubicBezTo>
                <a:cubicBezTo>
                  <a:pt x="162" y="2134"/>
                  <a:pt x="132" y="2186"/>
                  <a:pt x="69" y="2227"/>
                </a:cubicBezTo>
                <a:cubicBezTo>
                  <a:pt x="39" y="2247"/>
                  <a:pt x="35" y="2255"/>
                  <a:pt x="0" y="2255"/>
                </a:cubicBezTo>
              </a:path>
            </a:pathLst>
          </a:custGeom>
          <a:noFill/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6168" name="Oval 24">
            <a:extLst>
              <a:ext uri="{FF2B5EF4-FFF2-40B4-BE49-F238E27FC236}">
                <a16:creationId xmlns:a16="http://schemas.microsoft.com/office/drawing/2014/main" id="{1A798A19-996F-48D9-A286-91FAEE9D7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0225" y="1652588"/>
            <a:ext cx="53975" cy="539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6169" name="Text Box 25">
            <a:extLst>
              <a:ext uri="{FF2B5EF4-FFF2-40B4-BE49-F238E27FC236}">
                <a16:creationId xmlns:a16="http://schemas.microsoft.com/office/drawing/2014/main" id="{59DE86D3-8829-4EF6-82F4-C3F054DD5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8" y="2401888"/>
            <a:ext cx="4432300" cy="119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 b="1"/>
              <a:t>Konstruktionsgang:</a:t>
            </a:r>
          </a:p>
          <a:p>
            <a:pPr>
              <a:spcBef>
                <a:spcPct val="50000"/>
              </a:spcBef>
            </a:pPr>
            <a:r>
              <a:rPr lang="de-AT" altLang="de-DE" sz="1600"/>
              <a:t>Wähle eine Gerade d in </a:t>
            </a:r>
            <a:r>
              <a:rPr lang="de-AT" altLang="de-DE" sz="1600">
                <a:latin typeface="Symbol" panose="05050102010706020507" pitchFamily="18" charset="2"/>
              </a:rPr>
              <a:t>e</a:t>
            </a:r>
            <a:r>
              <a:rPr lang="de-AT" altLang="de-DE" sz="1600"/>
              <a:t>, die im Grundriss gleich wie a aussieht. Man nennt sie „Deckgerade“, weil ihre Grundrisse deckungsgleich sind.</a:t>
            </a:r>
          </a:p>
        </p:txBody>
      </p:sp>
      <p:sp>
        <p:nvSpPr>
          <p:cNvPr id="6170" name="Rectangle 26">
            <a:extLst>
              <a:ext uri="{FF2B5EF4-FFF2-40B4-BE49-F238E27FC236}">
                <a16:creationId xmlns:a16="http://schemas.microsoft.com/office/drawing/2014/main" id="{C84660A8-4E21-400C-90C2-B4EB5EA6EB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3588" y="3735388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00CC"/>
                </a:solidFill>
              </a:rPr>
              <a:t>a'</a:t>
            </a:r>
          </a:p>
        </p:txBody>
      </p:sp>
      <p:sp>
        <p:nvSpPr>
          <p:cNvPr id="6171" name="Text Box 27">
            <a:extLst>
              <a:ext uri="{FF2B5EF4-FFF2-40B4-BE49-F238E27FC236}">
                <a16:creationId xmlns:a16="http://schemas.microsoft.com/office/drawing/2014/main" id="{5A407B3E-E1AE-4CA2-B92C-934224607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3" y="3581400"/>
            <a:ext cx="41719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Zeichne diese „Deckgerade d auch im Aufriss. Sie kann durch Angittern ermittelt werden, weil sie ja in </a:t>
            </a:r>
            <a:r>
              <a:rPr lang="de-AT" altLang="de-DE" sz="1600">
                <a:latin typeface="Symbol" panose="05050102010706020507" pitchFamily="18" charset="2"/>
              </a:rPr>
              <a:t>e</a:t>
            </a:r>
            <a:r>
              <a:rPr lang="de-AT" altLang="de-DE" sz="1600"/>
              <a:t> liegt.</a:t>
            </a:r>
          </a:p>
        </p:txBody>
      </p:sp>
      <p:sp>
        <p:nvSpPr>
          <p:cNvPr id="6172" name="Text Box 28">
            <a:extLst>
              <a:ext uri="{FF2B5EF4-FFF2-40B4-BE49-F238E27FC236}">
                <a16:creationId xmlns:a16="http://schemas.microsoft.com/office/drawing/2014/main" id="{6F81EB37-012E-4AC5-8030-E1EDD14114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3" y="4454525"/>
            <a:ext cx="41719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Nachdem a und d in einer (erstprojizierenden) Ebene liegen, müssen sie einen Schnittpunkt haben. Diesen kann man nicht im Grundriss aber im Aufriss erkennen. Daraus ergibt sich S“.</a:t>
            </a:r>
          </a:p>
        </p:txBody>
      </p:sp>
      <p:sp>
        <p:nvSpPr>
          <p:cNvPr id="6173" name="Rectangle 29">
            <a:extLst>
              <a:ext uri="{FF2B5EF4-FFF2-40B4-BE49-F238E27FC236}">
                <a16:creationId xmlns:a16="http://schemas.microsoft.com/office/drawing/2014/main" id="{9ABF9CF1-2DCD-4B63-ACC3-50C6B98F7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0" y="698500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00CC"/>
                </a:solidFill>
              </a:rPr>
              <a:t>a“</a:t>
            </a:r>
          </a:p>
        </p:txBody>
      </p:sp>
      <p:sp>
        <p:nvSpPr>
          <p:cNvPr id="6174" name="Oval 30">
            <a:extLst>
              <a:ext uri="{FF2B5EF4-FFF2-40B4-BE49-F238E27FC236}">
                <a16:creationId xmlns:a16="http://schemas.microsoft.com/office/drawing/2014/main" id="{B30B87FC-A735-4215-835B-793505049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3875" y="5354638"/>
            <a:ext cx="53975" cy="539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6175" name="AutoShape 31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4423D319-366A-456A-924C-02399B4BEB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6138863"/>
            <a:ext cx="773112" cy="719137"/>
          </a:xfrm>
          <a:prstGeom prst="actionButtonHome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6176" name="Text Box 32">
            <a:extLst>
              <a:ext uri="{FF2B5EF4-FFF2-40B4-BE49-F238E27FC236}">
                <a16:creationId xmlns:a16="http://schemas.microsoft.com/office/drawing/2014/main" id="{02514DA5-E392-4845-AC0F-35DDE8643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5313" y="6400800"/>
            <a:ext cx="928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AT" altLang="de-DE" sz="2800">
                <a:solidFill>
                  <a:srgbClr val="008000"/>
                </a:solidFill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6177" name="Text Box 33">
            <a:extLst>
              <a:ext uri="{FF2B5EF4-FFF2-40B4-BE49-F238E27FC236}">
                <a16:creationId xmlns:a16="http://schemas.microsoft.com/office/drawing/2014/main" id="{A7C8D977-D4D8-4A35-9922-3C1789084C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675" y="971550"/>
            <a:ext cx="2319338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800" b="1"/>
              <a:t>Schnitt </a:t>
            </a:r>
            <a:br>
              <a:rPr lang="de-DE" altLang="de-DE" sz="1800" b="1"/>
            </a:br>
            <a:r>
              <a:rPr lang="de-DE" altLang="de-DE" sz="1800" b="1"/>
              <a:t>Gerade – Ebene</a:t>
            </a:r>
            <a:r>
              <a:rPr lang="de-DE" altLang="de-DE" sz="1600"/>
              <a:t>:  </a:t>
            </a:r>
            <a:br>
              <a:rPr lang="de-DE" altLang="de-DE" sz="1600"/>
            </a:br>
            <a:r>
              <a:rPr lang="de-DE" altLang="de-DE" sz="1600">
                <a:sym typeface="Symbol" panose="05050102010706020507" pitchFamily="18" charset="2"/>
              </a:rPr>
              <a:t> durch g, h  gegeben, Gerade a</a:t>
            </a:r>
            <a:endParaRPr lang="de-DE" altLang="de-DE" sz="1600"/>
          </a:p>
        </p:txBody>
      </p:sp>
      <p:sp>
        <p:nvSpPr>
          <p:cNvPr id="6178" name="Line 34">
            <a:extLst>
              <a:ext uri="{FF2B5EF4-FFF2-40B4-BE49-F238E27FC236}">
                <a16:creationId xmlns:a16="http://schemas.microsoft.com/office/drawing/2014/main" id="{8344FA69-CC20-4B08-8541-63827E030BE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651500" y="541338"/>
            <a:ext cx="2260600" cy="2049462"/>
          </a:xfrm>
          <a:prstGeom prst="line">
            <a:avLst/>
          </a:prstGeom>
          <a:noFill/>
          <a:ln w="19050">
            <a:solidFill>
              <a:srgbClr val="9900CC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6179" name="Rectangle 35">
            <a:extLst>
              <a:ext uri="{FF2B5EF4-FFF2-40B4-BE49-F238E27FC236}">
                <a16:creationId xmlns:a16="http://schemas.microsoft.com/office/drawing/2014/main" id="{A003F779-582E-4E2D-B87D-09B05FDA23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8063" y="3735388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 b="1">
                <a:solidFill>
                  <a:srgbClr val="008000"/>
                </a:solidFill>
              </a:rPr>
              <a:t>=d'</a:t>
            </a:r>
          </a:p>
        </p:txBody>
      </p:sp>
      <p:sp>
        <p:nvSpPr>
          <p:cNvPr id="6180" name="Rectangle 36">
            <a:extLst>
              <a:ext uri="{FF2B5EF4-FFF2-40B4-BE49-F238E27FC236}">
                <a16:creationId xmlns:a16="http://schemas.microsoft.com/office/drawing/2014/main" id="{2CE292D1-35B1-4AAD-9C55-405E117CF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7875" y="2889250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 b="1">
                <a:solidFill>
                  <a:srgbClr val="008000"/>
                </a:solidFill>
              </a:rPr>
              <a:t>d“</a:t>
            </a:r>
          </a:p>
        </p:txBody>
      </p:sp>
      <p:sp>
        <p:nvSpPr>
          <p:cNvPr id="6182" name="Line 38">
            <a:extLst>
              <a:ext uri="{FF2B5EF4-FFF2-40B4-BE49-F238E27FC236}">
                <a16:creationId xmlns:a16="http://schemas.microsoft.com/office/drawing/2014/main" id="{AF63B8D5-2364-4105-8B14-F16F83FD3CE0}"/>
              </a:ext>
            </a:extLst>
          </p:cNvPr>
          <p:cNvSpPr>
            <a:spLocks noChangeShapeType="1"/>
          </p:cNvSpPr>
          <p:nvPr/>
        </p:nvSpPr>
        <p:spPr bwMode="auto">
          <a:xfrm>
            <a:off x="6902450" y="1673225"/>
            <a:ext cx="4763" cy="370681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oval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6183" name="Text Box 39">
            <a:extLst>
              <a:ext uri="{FF2B5EF4-FFF2-40B4-BE49-F238E27FC236}">
                <a16:creationId xmlns:a16="http://schemas.microsoft.com/office/drawing/2014/main" id="{D07D4FA3-99AB-4390-9CE2-183E8109B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250" y="5616575"/>
            <a:ext cx="41719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Mittels Ordner erhält man auch den Grundriss S‘ des Schnittpunkts von Gerade und Ebene.</a:t>
            </a:r>
          </a:p>
        </p:txBody>
      </p:sp>
      <p:grpSp>
        <p:nvGrpSpPr>
          <p:cNvPr id="6184" name="Group 40">
            <a:extLst>
              <a:ext uri="{FF2B5EF4-FFF2-40B4-BE49-F238E27FC236}">
                <a16:creationId xmlns:a16="http://schemas.microsoft.com/office/drawing/2014/main" id="{AA847969-E2A2-4E06-BD93-49A082D893E9}"/>
              </a:ext>
            </a:extLst>
          </p:cNvPr>
          <p:cNvGrpSpPr>
            <a:grpSpLocks/>
          </p:cNvGrpSpPr>
          <p:nvPr/>
        </p:nvGrpSpPr>
        <p:grpSpPr bwMode="auto">
          <a:xfrm>
            <a:off x="5053013" y="5432425"/>
            <a:ext cx="2070100" cy="1425575"/>
            <a:chOff x="597" y="3339"/>
            <a:chExt cx="1304" cy="898"/>
          </a:xfrm>
        </p:grpSpPr>
        <p:sp>
          <p:nvSpPr>
            <p:cNvPr id="6185" name="AutoShape 41">
              <a:extLst>
                <a:ext uri="{FF2B5EF4-FFF2-40B4-BE49-F238E27FC236}">
                  <a16:creationId xmlns:a16="http://schemas.microsoft.com/office/drawing/2014/main" id="{E0A3814D-664F-49ED-BEB8-DC1722C4B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3339"/>
              <a:ext cx="836" cy="836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AT" altLang="de-DE"/>
            </a:p>
          </p:txBody>
        </p:sp>
        <p:sp>
          <p:nvSpPr>
            <p:cNvPr id="6186" name="WordArt 42">
              <a:extLst>
                <a:ext uri="{FF2B5EF4-FFF2-40B4-BE49-F238E27FC236}">
                  <a16:creationId xmlns:a16="http://schemas.microsoft.com/office/drawing/2014/main" id="{66BE4287-D868-42F4-A340-DF7B6B7A96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7" y="3793"/>
              <a:ext cx="734" cy="444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/>
              <a:r>
                <a:rPr lang="de-AT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Arial Black" panose="020B0A04020102020204" pitchFamily="34" charset="0"/>
                </a:rPr>
                <a:t>fertig!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2" grpId="0"/>
      <p:bldP spid="6163" grpId="0"/>
      <p:bldP spid="6169" grpId="0"/>
      <p:bldP spid="6171" grpId="0"/>
      <p:bldP spid="6172" grpId="0"/>
      <p:bldP spid="6176" grpId="0"/>
      <p:bldP spid="6179" grpId="0"/>
      <p:bldP spid="6180" grpId="0"/>
      <p:bldP spid="61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C7457A47-DF2E-4881-8A47-FB46F87950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13050" y="0"/>
            <a:ext cx="4433888" cy="425450"/>
          </a:xfrm>
          <a:solidFill>
            <a:srgbClr val="FFFFCC"/>
          </a:solidFill>
        </p:spPr>
        <p:txBody>
          <a:bodyPr/>
          <a:lstStyle/>
          <a:p>
            <a:r>
              <a:rPr lang="de-AT" altLang="de-DE" sz="2800"/>
              <a:t>Hauptgerade einer Ebene</a:t>
            </a: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A069E608-B905-41B0-8BBD-67F0B592A5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0" y="630238"/>
            <a:ext cx="3165475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Hauptgeraden sind Geraden, die zu Bildebenen parallel ist. Sie sind wichtig für …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de-AT" altLang="de-DE" sz="1600"/>
              <a:t> normale Lage (rechter Winkel)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de-AT" altLang="de-DE" sz="1600"/>
              <a:t> wahre Länge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de-AT" altLang="de-DE" sz="1600"/>
              <a:t> Drehachse beim 0-Drehen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de-AT" altLang="de-DE" sz="1600"/>
              <a:t> Projizierend machen einer Ebene</a:t>
            </a:r>
          </a:p>
        </p:txBody>
      </p:sp>
      <p:sp>
        <p:nvSpPr>
          <p:cNvPr id="7172" name="Line 4">
            <a:extLst>
              <a:ext uri="{FF2B5EF4-FFF2-40B4-BE49-F238E27FC236}">
                <a16:creationId xmlns:a16="http://schemas.microsoft.com/office/drawing/2014/main" id="{F00B930B-52CD-455B-9541-14489B9D1DF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9788" y="796925"/>
            <a:ext cx="3321050" cy="2522538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3F1216BF-6A6F-4B5C-A5BF-C6E155410F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5725" y="830263"/>
            <a:ext cx="360363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0099"/>
                </a:solidFill>
              </a:rPr>
              <a:t>g"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D4BCD354-17CE-4852-8CA6-E92AD89D9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9413" y="6537325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0099"/>
                </a:solidFill>
              </a:rPr>
              <a:t>g'</a:t>
            </a:r>
          </a:p>
        </p:txBody>
      </p:sp>
      <p:sp>
        <p:nvSpPr>
          <p:cNvPr id="7175" name="Line 7">
            <a:extLst>
              <a:ext uri="{FF2B5EF4-FFF2-40B4-BE49-F238E27FC236}">
                <a16:creationId xmlns:a16="http://schemas.microsoft.com/office/drawing/2014/main" id="{8B776B48-84DC-4A7C-8086-2EA2A4FFEE7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57700" y="4202113"/>
            <a:ext cx="3800475" cy="2338387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7176" name="Line 8">
            <a:extLst>
              <a:ext uri="{FF2B5EF4-FFF2-40B4-BE49-F238E27FC236}">
                <a16:creationId xmlns:a16="http://schemas.microsoft.com/office/drawing/2014/main" id="{008E34DA-F66A-4E2B-905E-9E13EAD0C19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89475" y="4262438"/>
            <a:ext cx="3870325" cy="1160462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7177" name="Rectangle 9">
            <a:extLst>
              <a:ext uri="{FF2B5EF4-FFF2-40B4-BE49-F238E27FC236}">
                <a16:creationId xmlns:a16="http://schemas.microsoft.com/office/drawing/2014/main" id="{36BEEA87-B2F9-4D99-8BB5-713889F63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5388" y="5319713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0099"/>
                </a:solidFill>
              </a:rPr>
              <a:t>h'</a:t>
            </a:r>
          </a:p>
        </p:txBody>
      </p:sp>
      <p:sp>
        <p:nvSpPr>
          <p:cNvPr id="7178" name="Line 10">
            <a:extLst>
              <a:ext uri="{FF2B5EF4-FFF2-40B4-BE49-F238E27FC236}">
                <a16:creationId xmlns:a16="http://schemas.microsoft.com/office/drawing/2014/main" id="{2192E588-AE1A-41EF-B204-3CCFFC10936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92638" y="2085975"/>
            <a:ext cx="3990975" cy="447675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7179" name="Rectangle 11">
            <a:extLst>
              <a:ext uri="{FF2B5EF4-FFF2-40B4-BE49-F238E27FC236}">
                <a16:creationId xmlns:a16="http://schemas.microsoft.com/office/drawing/2014/main" id="{2EDAEFC3-875D-422C-8513-AF3ACEA51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0300" y="2271713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0099"/>
                </a:solidFill>
              </a:rPr>
              <a:t>h"</a:t>
            </a:r>
          </a:p>
        </p:txBody>
      </p:sp>
      <p:sp>
        <p:nvSpPr>
          <p:cNvPr id="7180" name="Rectangle 12">
            <a:extLst>
              <a:ext uri="{FF2B5EF4-FFF2-40B4-BE49-F238E27FC236}">
                <a16:creationId xmlns:a16="http://schemas.microsoft.com/office/drawing/2014/main" id="{B1FC18EA-0935-403B-B9D6-57FFA8FD8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8713" y="4806950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0099"/>
                </a:solidFill>
                <a:latin typeface="Symbol" panose="05050102010706020507" pitchFamily="18" charset="2"/>
              </a:rPr>
              <a:t>e</a:t>
            </a:r>
            <a:r>
              <a:rPr lang="de-DE" altLang="de-DE" sz="1400">
                <a:solidFill>
                  <a:srgbClr val="000099"/>
                </a:solidFill>
              </a:rPr>
              <a:t>'</a:t>
            </a:r>
          </a:p>
        </p:txBody>
      </p:sp>
      <p:sp>
        <p:nvSpPr>
          <p:cNvPr id="7181" name="Rectangle 13">
            <a:extLst>
              <a:ext uri="{FF2B5EF4-FFF2-40B4-BE49-F238E27FC236}">
                <a16:creationId xmlns:a16="http://schemas.microsoft.com/office/drawing/2014/main" id="{CE241B69-3F04-4E88-B313-BDFD58A31F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838" y="1344613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0099"/>
                </a:solidFill>
                <a:latin typeface="Symbol" panose="05050102010706020507" pitchFamily="18" charset="2"/>
              </a:rPr>
              <a:t>e</a:t>
            </a:r>
            <a:r>
              <a:rPr lang="de-DE" altLang="de-DE" sz="1400">
                <a:solidFill>
                  <a:srgbClr val="000099"/>
                </a:solidFill>
              </a:rPr>
              <a:t>"</a:t>
            </a:r>
          </a:p>
        </p:txBody>
      </p:sp>
      <p:sp>
        <p:nvSpPr>
          <p:cNvPr id="7186" name="Line 18">
            <a:extLst>
              <a:ext uri="{FF2B5EF4-FFF2-40B4-BE49-F238E27FC236}">
                <a16:creationId xmlns:a16="http://schemas.microsoft.com/office/drawing/2014/main" id="{BE9E8E91-AB42-4193-8A8E-9F6C9EE0339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49813" y="3136900"/>
            <a:ext cx="33337" cy="1303338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oval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7187" name="Line 19">
            <a:extLst>
              <a:ext uri="{FF2B5EF4-FFF2-40B4-BE49-F238E27FC236}">
                <a16:creationId xmlns:a16="http://schemas.microsoft.com/office/drawing/2014/main" id="{2F289A69-B6E9-4AFC-A376-3CC2DE08B0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945438" y="2159000"/>
            <a:ext cx="1587" cy="2286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oval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7188" name="Freeform 20">
            <a:extLst>
              <a:ext uri="{FF2B5EF4-FFF2-40B4-BE49-F238E27FC236}">
                <a16:creationId xmlns:a16="http://schemas.microsoft.com/office/drawing/2014/main" id="{3DE73D33-69B4-42EA-8FD9-D7240E738830}"/>
              </a:ext>
            </a:extLst>
          </p:cNvPr>
          <p:cNvSpPr>
            <a:spLocks/>
          </p:cNvSpPr>
          <p:nvPr/>
        </p:nvSpPr>
        <p:spPr bwMode="auto">
          <a:xfrm>
            <a:off x="7975600" y="793750"/>
            <a:ext cx="576263" cy="1300163"/>
          </a:xfrm>
          <a:custGeom>
            <a:avLst/>
            <a:gdLst>
              <a:gd name="T0" fmla="*/ 0 w 363"/>
              <a:gd name="T1" fmla="*/ 0 h 819"/>
              <a:gd name="T2" fmla="*/ 28 w 363"/>
              <a:gd name="T3" fmla="*/ 14 h 819"/>
              <a:gd name="T4" fmla="*/ 77 w 363"/>
              <a:gd name="T5" fmla="*/ 48 h 819"/>
              <a:gd name="T6" fmla="*/ 132 w 363"/>
              <a:gd name="T7" fmla="*/ 97 h 819"/>
              <a:gd name="T8" fmla="*/ 188 w 363"/>
              <a:gd name="T9" fmla="*/ 187 h 819"/>
              <a:gd name="T10" fmla="*/ 264 w 363"/>
              <a:gd name="T11" fmla="*/ 388 h 819"/>
              <a:gd name="T12" fmla="*/ 306 w 363"/>
              <a:gd name="T13" fmla="*/ 555 h 819"/>
              <a:gd name="T14" fmla="*/ 340 w 363"/>
              <a:gd name="T15" fmla="*/ 680 h 819"/>
              <a:gd name="T16" fmla="*/ 354 w 363"/>
              <a:gd name="T17" fmla="*/ 721 h 819"/>
              <a:gd name="T18" fmla="*/ 361 w 363"/>
              <a:gd name="T19" fmla="*/ 819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3" h="819">
                <a:moveTo>
                  <a:pt x="0" y="0"/>
                </a:moveTo>
                <a:cubicBezTo>
                  <a:pt x="9" y="5"/>
                  <a:pt x="19" y="8"/>
                  <a:pt x="28" y="14"/>
                </a:cubicBezTo>
                <a:cubicBezTo>
                  <a:pt x="45" y="25"/>
                  <a:pt x="77" y="48"/>
                  <a:pt x="77" y="48"/>
                </a:cubicBezTo>
                <a:cubicBezTo>
                  <a:pt x="93" y="72"/>
                  <a:pt x="104" y="88"/>
                  <a:pt x="132" y="97"/>
                </a:cubicBezTo>
                <a:cubicBezTo>
                  <a:pt x="140" y="138"/>
                  <a:pt x="154" y="164"/>
                  <a:pt x="188" y="187"/>
                </a:cubicBezTo>
                <a:cubicBezTo>
                  <a:pt x="227" y="245"/>
                  <a:pt x="242" y="322"/>
                  <a:pt x="264" y="388"/>
                </a:cubicBezTo>
                <a:cubicBezTo>
                  <a:pt x="271" y="443"/>
                  <a:pt x="273" y="511"/>
                  <a:pt x="306" y="555"/>
                </a:cubicBezTo>
                <a:cubicBezTo>
                  <a:pt x="314" y="597"/>
                  <a:pt x="329" y="638"/>
                  <a:pt x="340" y="680"/>
                </a:cubicBezTo>
                <a:cubicBezTo>
                  <a:pt x="344" y="694"/>
                  <a:pt x="354" y="721"/>
                  <a:pt x="354" y="721"/>
                </a:cubicBezTo>
                <a:cubicBezTo>
                  <a:pt x="363" y="786"/>
                  <a:pt x="361" y="754"/>
                  <a:pt x="361" y="819"/>
                </a:cubicBezTo>
              </a:path>
            </a:pathLst>
          </a:custGeom>
          <a:noFill/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7189" name="Freeform 21">
            <a:extLst>
              <a:ext uri="{FF2B5EF4-FFF2-40B4-BE49-F238E27FC236}">
                <a16:creationId xmlns:a16="http://schemas.microsoft.com/office/drawing/2014/main" id="{27D48CCC-9B7A-4564-A702-D9338ED1E037}"/>
              </a:ext>
            </a:extLst>
          </p:cNvPr>
          <p:cNvSpPr>
            <a:spLocks/>
          </p:cNvSpPr>
          <p:nvPr/>
        </p:nvSpPr>
        <p:spPr bwMode="auto">
          <a:xfrm>
            <a:off x="8262938" y="4271963"/>
            <a:ext cx="684212" cy="2255837"/>
          </a:xfrm>
          <a:custGeom>
            <a:avLst/>
            <a:gdLst>
              <a:gd name="T0" fmla="*/ 180 w 431"/>
              <a:gd name="T1" fmla="*/ 0 h 2255"/>
              <a:gd name="T2" fmla="*/ 236 w 431"/>
              <a:gd name="T3" fmla="*/ 69 h 2255"/>
              <a:gd name="T4" fmla="*/ 298 w 431"/>
              <a:gd name="T5" fmla="*/ 222 h 2255"/>
              <a:gd name="T6" fmla="*/ 326 w 431"/>
              <a:gd name="T7" fmla="*/ 263 h 2255"/>
              <a:gd name="T8" fmla="*/ 354 w 431"/>
              <a:gd name="T9" fmla="*/ 347 h 2255"/>
              <a:gd name="T10" fmla="*/ 368 w 431"/>
              <a:gd name="T11" fmla="*/ 458 h 2255"/>
              <a:gd name="T12" fmla="*/ 416 w 431"/>
              <a:gd name="T13" fmla="*/ 576 h 2255"/>
              <a:gd name="T14" fmla="*/ 423 w 431"/>
              <a:gd name="T15" fmla="*/ 1207 h 2255"/>
              <a:gd name="T16" fmla="*/ 395 w 431"/>
              <a:gd name="T17" fmla="*/ 1332 h 2255"/>
              <a:gd name="T18" fmla="*/ 388 w 431"/>
              <a:gd name="T19" fmla="*/ 1360 h 2255"/>
              <a:gd name="T20" fmla="*/ 382 w 431"/>
              <a:gd name="T21" fmla="*/ 1450 h 2255"/>
              <a:gd name="T22" fmla="*/ 361 w 431"/>
              <a:gd name="T23" fmla="*/ 1492 h 2255"/>
              <a:gd name="T24" fmla="*/ 333 w 431"/>
              <a:gd name="T25" fmla="*/ 1603 h 2255"/>
              <a:gd name="T26" fmla="*/ 229 w 431"/>
              <a:gd name="T27" fmla="*/ 1964 h 2255"/>
              <a:gd name="T28" fmla="*/ 180 w 431"/>
              <a:gd name="T29" fmla="*/ 2061 h 2255"/>
              <a:gd name="T30" fmla="*/ 69 w 431"/>
              <a:gd name="T31" fmla="*/ 2227 h 2255"/>
              <a:gd name="T32" fmla="*/ 0 w 431"/>
              <a:gd name="T33" fmla="*/ 2255 h 2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31" h="2255">
                <a:moveTo>
                  <a:pt x="180" y="0"/>
                </a:moveTo>
                <a:cubicBezTo>
                  <a:pt x="197" y="25"/>
                  <a:pt x="214" y="47"/>
                  <a:pt x="236" y="69"/>
                </a:cubicBezTo>
                <a:cubicBezTo>
                  <a:pt x="255" y="127"/>
                  <a:pt x="239" y="192"/>
                  <a:pt x="298" y="222"/>
                </a:cubicBezTo>
                <a:cubicBezTo>
                  <a:pt x="307" y="236"/>
                  <a:pt x="323" y="247"/>
                  <a:pt x="326" y="263"/>
                </a:cubicBezTo>
                <a:cubicBezTo>
                  <a:pt x="332" y="295"/>
                  <a:pt x="336" y="320"/>
                  <a:pt x="354" y="347"/>
                </a:cubicBezTo>
                <a:cubicBezTo>
                  <a:pt x="358" y="382"/>
                  <a:pt x="360" y="423"/>
                  <a:pt x="368" y="458"/>
                </a:cubicBezTo>
                <a:cubicBezTo>
                  <a:pt x="377" y="500"/>
                  <a:pt x="405" y="533"/>
                  <a:pt x="416" y="576"/>
                </a:cubicBezTo>
                <a:cubicBezTo>
                  <a:pt x="431" y="787"/>
                  <a:pt x="431" y="995"/>
                  <a:pt x="423" y="1207"/>
                </a:cubicBezTo>
                <a:cubicBezTo>
                  <a:pt x="421" y="1248"/>
                  <a:pt x="418" y="1298"/>
                  <a:pt x="395" y="1332"/>
                </a:cubicBezTo>
                <a:cubicBezTo>
                  <a:pt x="393" y="1341"/>
                  <a:pt x="389" y="1350"/>
                  <a:pt x="388" y="1360"/>
                </a:cubicBezTo>
                <a:cubicBezTo>
                  <a:pt x="385" y="1390"/>
                  <a:pt x="387" y="1420"/>
                  <a:pt x="382" y="1450"/>
                </a:cubicBezTo>
                <a:cubicBezTo>
                  <a:pt x="379" y="1465"/>
                  <a:pt x="366" y="1477"/>
                  <a:pt x="361" y="1492"/>
                </a:cubicBezTo>
                <a:cubicBezTo>
                  <a:pt x="355" y="1543"/>
                  <a:pt x="354" y="1561"/>
                  <a:pt x="333" y="1603"/>
                </a:cubicBezTo>
                <a:cubicBezTo>
                  <a:pt x="326" y="1709"/>
                  <a:pt x="309" y="1884"/>
                  <a:pt x="229" y="1964"/>
                </a:cubicBezTo>
                <a:cubicBezTo>
                  <a:pt x="217" y="1999"/>
                  <a:pt x="200" y="2031"/>
                  <a:pt x="180" y="2061"/>
                </a:cubicBezTo>
                <a:cubicBezTo>
                  <a:pt x="162" y="2134"/>
                  <a:pt x="132" y="2186"/>
                  <a:pt x="69" y="2227"/>
                </a:cubicBezTo>
                <a:cubicBezTo>
                  <a:pt x="39" y="2247"/>
                  <a:pt x="35" y="2255"/>
                  <a:pt x="0" y="2255"/>
                </a:cubicBezTo>
              </a:path>
            </a:pathLst>
          </a:custGeom>
          <a:noFill/>
          <a:ln w="952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7191" name="Text Box 23">
            <a:extLst>
              <a:ext uri="{FF2B5EF4-FFF2-40B4-BE49-F238E27FC236}">
                <a16:creationId xmlns:a16="http://schemas.microsoft.com/office/drawing/2014/main" id="{C31646D7-622C-4819-8E74-F3B3999D36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2986088"/>
            <a:ext cx="4432300" cy="947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 b="1"/>
              <a:t>Konstruktionsgang:</a:t>
            </a:r>
          </a:p>
          <a:p>
            <a:pPr>
              <a:spcBef>
                <a:spcPct val="50000"/>
              </a:spcBef>
            </a:pPr>
            <a:r>
              <a:rPr lang="de-AT" altLang="de-DE" sz="1600"/>
              <a:t>Beachte, dass die 12-Achse gleichzeitig der Grundriss von </a:t>
            </a:r>
            <a:r>
              <a:rPr lang="de-AT" altLang="de-DE" sz="1600">
                <a:latin typeface="Symbol" panose="05050102010706020507" pitchFamily="18" charset="2"/>
              </a:rPr>
              <a:t>p</a:t>
            </a:r>
            <a:r>
              <a:rPr lang="de-AT" altLang="de-DE" sz="1600" baseline="-25000"/>
              <a:t>2</a:t>
            </a:r>
            <a:r>
              <a:rPr lang="de-AT" altLang="de-DE" sz="1600"/>
              <a:t> und der Aufriss von </a:t>
            </a:r>
            <a:r>
              <a:rPr lang="de-AT" altLang="de-DE" sz="1600">
                <a:latin typeface="Symbol" panose="05050102010706020507" pitchFamily="18" charset="2"/>
              </a:rPr>
              <a:t>p</a:t>
            </a:r>
            <a:r>
              <a:rPr lang="de-AT" altLang="de-DE" sz="1600" baseline="-25000"/>
              <a:t>1</a:t>
            </a:r>
            <a:r>
              <a:rPr lang="de-AT" altLang="de-DE" sz="1600"/>
              <a:t> ist!</a:t>
            </a:r>
          </a:p>
        </p:txBody>
      </p:sp>
      <p:sp>
        <p:nvSpPr>
          <p:cNvPr id="7197" name="AutoShape 29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AB44C59F-18EF-4DBA-9BAB-C4CB3F9E60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6138863"/>
            <a:ext cx="773112" cy="719137"/>
          </a:xfrm>
          <a:prstGeom prst="actionButtonHome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7198" name="Text Box 30">
            <a:extLst>
              <a:ext uri="{FF2B5EF4-FFF2-40B4-BE49-F238E27FC236}">
                <a16:creationId xmlns:a16="http://schemas.microsoft.com/office/drawing/2014/main" id="{81024D7F-4B4B-4318-8C26-4044B3E540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5313" y="6400800"/>
            <a:ext cx="928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AT" altLang="de-DE" sz="2800">
                <a:solidFill>
                  <a:srgbClr val="008000"/>
                </a:solidFill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7203" name="Line 35">
            <a:extLst>
              <a:ext uri="{FF2B5EF4-FFF2-40B4-BE49-F238E27FC236}">
                <a16:creationId xmlns:a16="http://schemas.microsoft.com/office/drawing/2014/main" id="{E7AB2045-ADFE-4E36-839D-D2162A5FB705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6650" y="2130425"/>
            <a:ext cx="4763" cy="314801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oval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7205" name="Text Box 37">
            <a:extLst>
              <a:ext uri="{FF2B5EF4-FFF2-40B4-BE49-F238E27FC236}">
                <a16:creationId xmlns:a16="http://schemas.microsoft.com/office/drawing/2014/main" id="{99557A3C-97A0-4D3D-9B28-B356B99A93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012825"/>
            <a:ext cx="17589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800" b="1"/>
              <a:t>Hauptgeraden einer Ebene </a:t>
            </a:r>
            <a:r>
              <a:rPr lang="de-DE" altLang="de-DE" sz="1800" b="1">
                <a:latin typeface="Symbol" panose="05050102010706020507" pitchFamily="18" charset="2"/>
              </a:rPr>
              <a:t>e</a:t>
            </a:r>
            <a:r>
              <a:rPr lang="de-DE" altLang="de-DE" sz="1600"/>
              <a:t>: </a:t>
            </a:r>
            <a:br>
              <a:rPr lang="de-DE" altLang="de-DE" sz="1600"/>
            </a:br>
            <a:r>
              <a:rPr lang="de-DE" altLang="de-DE" sz="1400">
                <a:sym typeface="Symbol" panose="05050102010706020507" pitchFamily="18" charset="2"/>
              </a:rPr>
              <a:t> durch g, h  gegeben</a:t>
            </a:r>
            <a:endParaRPr lang="de-DE" altLang="de-DE" sz="1400"/>
          </a:p>
        </p:txBody>
      </p:sp>
      <p:sp>
        <p:nvSpPr>
          <p:cNvPr id="7207" name="Line 39">
            <a:extLst>
              <a:ext uri="{FF2B5EF4-FFF2-40B4-BE49-F238E27FC236}">
                <a16:creationId xmlns:a16="http://schemas.microsoft.com/office/drawing/2014/main" id="{B57B201D-4567-4842-A28A-DE403D85A939}"/>
              </a:ext>
            </a:extLst>
          </p:cNvPr>
          <p:cNvSpPr>
            <a:spLocks noChangeShapeType="1"/>
          </p:cNvSpPr>
          <p:nvPr/>
        </p:nvSpPr>
        <p:spPr bwMode="auto">
          <a:xfrm>
            <a:off x="4398963" y="3455988"/>
            <a:ext cx="434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7208" name="Rectangle 40">
            <a:extLst>
              <a:ext uri="{FF2B5EF4-FFF2-40B4-BE49-F238E27FC236}">
                <a16:creationId xmlns:a16="http://schemas.microsoft.com/office/drawing/2014/main" id="{93ABD797-2FA1-47F9-86C3-8C18AB25DE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5700" y="3365500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12</a:t>
            </a:r>
          </a:p>
        </p:txBody>
      </p:sp>
      <p:sp>
        <p:nvSpPr>
          <p:cNvPr id="7209" name="Rectangle 41">
            <a:extLst>
              <a:ext uri="{FF2B5EF4-FFF2-40B4-BE49-F238E27FC236}">
                <a16:creationId xmlns:a16="http://schemas.microsoft.com/office/drawing/2014/main" id="{798F2E5F-55CF-44A0-9BBB-5E6C4E1FA0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1325" y="3398838"/>
            <a:ext cx="525463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800" b="1">
                <a:solidFill>
                  <a:srgbClr val="9900CC"/>
                </a:solidFill>
                <a:latin typeface="Symbol" panose="05050102010706020507" pitchFamily="18" charset="2"/>
              </a:rPr>
              <a:t>p</a:t>
            </a:r>
            <a:r>
              <a:rPr lang="de-DE" altLang="de-DE" sz="1800" b="1" baseline="-25000">
                <a:solidFill>
                  <a:srgbClr val="9900CC"/>
                </a:solidFill>
              </a:rPr>
              <a:t>2</a:t>
            </a:r>
            <a:r>
              <a:rPr lang="de-DE" altLang="de-DE" sz="1800" b="1">
                <a:solidFill>
                  <a:srgbClr val="9900CC"/>
                </a:solidFill>
              </a:rPr>
              <a:t>‘</a:t>
            </a:r>
          </a:p>
        </p:txBody>
      </p:sp>
      <p:sp>
        <p:nvSpPr>
          <p:cNvPr id="7210" name="Rectangle 42">
            <a:extLst>
              <a:ext uri="{FF2B5EF4-FFF2-40B4-BE49-F238E27FC236}">
                <a16:creationId xmlns:a16="http://schemas.microsoft.com/office/drawing/2014/main" id="{B4F96E2E-F183-4E94-AE6F-B7A8908D7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3089275"/>
            <a:ext cx="525462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800" b="1">
                <a:solidFill>
                  <a:srgbClr val="008000"/>
                </a:solidFill>
                <a:latin typeface="Symbol" panose="05050102010706020507" pitchFamily="18" charset="2"/>
              </a:rPr>
              <a:t>p</a:t>
            </a:r>
            <a:r>
              <a:rPr lang="de-DE" altLang="de-DE" sz="1800" b="1" baseline="-25000">
                <a:solidFill>
                  <a:srgbClr val="008000"/>
                </a:solidFill>
              </a:rPr>
              <a:t>1</a:t>
            </a:r>
            <a:r>
              <a:rPr lang="de-DE" altLang="de-DE" sz="1800" b="1">
                <a:solidFill>
                  <a:srgbClr val="008000"/>
                </a:solidFill>
              </a:rPr>
              <a:t>“</a:t>
            </a:r>
          </a:p>
        </p:txBody>
      </p:sp>
      <p:sp>
        <p:nvSpPr>
          <p:cNvPr id="7211" name="Line 43">
            <a:extLst>
              <a:ext uri="{FF2B5EF4-FFF2-40B4-BE49-F238E27FC236}">
                <a16:creationId xmlns:a16="http://schemas.microsoft.com/office/drawing/2014/main" id="{DE574D51-715C-46FB-AEBA-7169E3662CFD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3400" y="4448175"/>
            <a:ext cx="4343400" cy="0"/>
          </a:xfrm>
          <a:prstGeom prst="line">
            <a:avLst/>
          </a:prstGeom>
          <a:noFill/>
          <a:ln w="19050">
            <a:solidFill>
              <a:srgbClr val="9900CC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7212" name="Text Box 44">
            <a:extLst>
              <a:ext uri="{FF2B5EF4-FFF2-40B4-BE49-F238E27FC236}">
                <a16:creationId xmlns:a16="http://schemas.microsoft.com/office/drawing/2014/main" id="{31EF9BAE-FC01-4CD5-86D1-AFE0A93E61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688" y="4032250"/>
            <a:ext cx="44323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>
                <a:solidFill>
                  <a:srgbClr val="9900CC"/>
                </a:solidFill>
              </a:rPr>
              <a:t>Um eine 2. Hauptgerade h</a:t>
            </a:r>
            <a:r>
              <a:rPr lang="de-AT" altLang="de-DE" sz="1600" baseline="-25000">
                <a:solidFill>
                  <a:srgbClr val="9900CC"/>
                </a:solidFill>
              </a:rPr>
              <a:t>2</a:t>
            </a:r>
            <a:r>
              <a:rPr lang="de-AT" altLang="de-DE" sz="1600">
                <a:solidFill>
                  <a:srgbClr val="9900CC"/>
                </a:solidFill>
              </a:rPr>
              <a:t> zu erhalten, wähle eine beliebige waagrechte Gerade und nenne sie h</a:t>
            </a:r>
            <a:r>
              <a:rPr lang="de-AT" altLang="de-DE" sz="1600" baseline="-25000">
                <a:solidFill>
                  <a:srgbClr val="9900CC"/>
                </a:solidFill>
              </a:rPr>
              <a:t>2</a:t>
            </a:r>
            <a:r>
              <a:rPr lang="de-AT" altLang="de-DE" sz="1600">
                <a:solidFill>
                  <a:srgbClr val="9900CC"/>
                </a:solidFill>
              </a:rPr>
              <a:t>‘.</a:t>
            </a:r>
          </a:p>
        </p:txBody>
      </p:sp>
      <p:sp>
        <p:nvSpPr>
          <p:cNvPr id="7213" name="Text Box 45">
            <a:extLst>
              <a:ext uri="{FF2B5EF4-FFF2-40B4-BE49-F238E27FC236}">
                <a16:creationId xmlns:a16="http://schemas.microsoft.com/office/drawing/2014/main" id="{D227BDC6-7A5B-481A-AE85-6038FFDEB4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3" y="4627563"/>
            <a:ext cx="44323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>
                <a:solidFill>
                  <a:srgbClr val="9900CC"/>
                </a:solidFill>
              </a:rPr>
              <a:t>Bringe sie durch Angittern in den Aufriss, wo sie als 2. Hauptgerade h</a:t>
            </a:r>
            <a:r>
              <a:rPr lang="de-AT" altLang="de-DE" sz="1600" baseline="-25000">
                <a:solidFill>
                  <a:srgbClr val="9900CC"/>
                </a:solidFill>
              </a:rPr>
              <a:t>2</a:t>
            </a:r>
            <a:r>
              <a:rPr lang="de-AT" altLang="de-DE" sz="1600">
                <a:solidFill>
                  <a:srgbClr val="9900CC"/>
                </a:solidFill>
              </a:rPr>
              <a:t>“ von Bedeutung sein kann.</a:t>
            </a:r>
          </a:p>
        </p:txBody>
      </p:sp>
      <p:sp>
        <p:nvSpPr>
          <p:cNvPr id="7214" name="Line 46">
            <a:extLst>
              <a:ext uri="{FF2B5EF4-FFF2-40B4-BE49-F238E27FC236}">
                <a16:creationId xmlns:a16="http://schemas.microsoft.com/office/drawing/2014/main" id="{EE1BFE59-588A-432F-953A-6179D4CF66E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33875" y="1973263"/>
            <a:ext cx="4200525" cy="1349375"/>
          </a:xfrm>
          <a:prstGeom prst="line">
            <a:avLst/>
          </a:prstGeom>
          <a:noFill/>
          <a:ln w="19050">
            <a:solidFill>
              <a:srgbClr val="9900CC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7215" name="Rectangle 47">
            <a:extLst>
              <a:ext uri="{FF2B5EF4-FFF2-40B4-BE49-F238E27FC236}">
                <a16:creationId xmlns:a16="http://schemas.microsoft.com/office/drawing/2014/main" id="{523EC842-5EA5-48EB-96BD-86DFCE4750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4214813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00CC"/>
                </a:solidFill>
              </a:rPr>
              <a:t>h</a:t>
            </a:r>
            <a:r>
              <a:rPr lang="de-DE" altLang="de-DE" sz="1400" baseline="-25000">
                <a:solidFill>
                  <a:srgbClr val="9900CC"/>
                </a:solidFill>
              </a:rPr>
              <a:t>2</a:t>
            </a:r>
            <a:r>
              <a:rPr lang="de-DE" altLang="de-DE" sz="1400">
                <a:solidFill>
                  <a:srgbClr val="9900CC"/>
                </a:solidFill>
              </a:rPr>
              <a:t>'</a:t>
            </a:r>
          </a:p>
        </p:txBody>
      </p:sp>
      <p:sp>
        <p:nvSpPr>
          <p:cNvPr id="7216" name="Rectangle 48">
            <a:extLst>
              <a:ext uri="{FF2B5EF4-FFF2-40B4-BE49-F238E27FC236}">
                <a16:creationId xmlns:a16="http://schemas.microsoft.com/office/drawing/2014/main" id="{99BDF824-5A99-473B-9BB5-A50CBEE7C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3025775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00CC"/>
                </a:solidFill>
              </a:rPr>
              <a:t>h</a:t>
            </a:r>
            <a:r>
              <a:rPr lang="de-DE" altLang="de-DE" sz="1400" baseline="-25000">
                <a:solidFill>
                  <a:srgbClr val="9900CC"/>
                </a:solidFill>
              </a:rPr>
              <a:t>2</a:t>
            </a:r>
            <a:r>
              <a:rPr lang="de-DE" altLang="de-DE" sz="1400">
                <a:solidFill>
                  <a:srgbClr val="9900CC"/>
                </a:solidFill>
              </a:rPr>
              <a:t>“</a:t>
            </a:r>
          </a:p>
        </p:txBody>
      </p:sp>
      <p:sp>
        <p:nvSpPr>
          <p:cNvPr id="7217" name="Text Box 49">
            <a:extLst>
              <a:ext uri="{FF2B5EF4-FFF2-40B4-BE49-F238E27FC236}">
                <a16:creationId xmlns:a16="http://schemas.microsoft.com/office/drawing/2014/main" id="{F6CE9A81-60CF-458C-AB0F-3E83BA4A6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3" y="5503863"/>
            <a:ext cx="4584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>
                <a:solidFill>
                  <a:srgbClr val="008000"/>
                </a:solidFill>
              </a:rPr>
              <a:t>Entsprechend geht man für eine 1. Hauptgerade vor.</a:t>
            </a:r>
          </a:p>
        </p:txBody>
      </p:sp>
      <p:sp>
        <p:nvSpPr>
          <p:cNvPr id="7218" name="Line 50">
            <a:extLst>
              <a:ext uri="{FF2B5EF4-FFF2-40B4-BE49-F238E27FC236}">
                <a16:creationId xmlns:a16="http://schemas.microsoft.com/office/drawing/2014/main" id="{18101537-13FC-4B74-B903-E4016B207DF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4100" y="2124075"/>
            <a:ext cx="37719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7219" name="Line 51">
            <a:extLst>
              <a:ext uri="{FF2B5EF4-FFF2-40B4-BE49-F238E27FC236}">
                <a16:creationId xmlns:a16="http://schemas.microsoft.com/office/drawing/2014/main" id="{D2D161F7-A6C5-4A31-81C7-00E7B5026C4E}"/>
              </a:ext>
            </a:extLst>
          </p:cNvPr>
          <p:cNvSpPr>
            <a:spLocks noChangeShapeType="1"/>
          </p:cNvSpPr>
          <p:nvPr/>
        </p:nvSpPr>
        <p:spPr bwMode="auto">
          <a:xfrm>
            <a:off x="8235950" y="2130425"/>
            <a:ext cx="3175" cy="222091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oval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7220" name="Line 52">
            <a:extLst>
              <a:ext uri="{FF2B5EF4-FFF2-40B4-BE49-F238E27FC236}">
                <a16:creationId xmlns:a16="http://schemas.microsoft.com/office/drawing/2014/main" id="{677A5DB0-0AD5-4276-895E-3E9EB562373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72075" y="4111625"/>
            <a:ext cx="3598863" cy="1654175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7221" name="Rectangle 53">
            <a:extLst>
              <a:ext uri="{FF2B5EF4-FFF2-40B4-BE49-F238E27FC236}">
                <a16:creationId xmlns:a16="http://schemas.microsoft.com/office/drawing/2014/main" id="{BDED1B1A-8078-4CB8-A4F2-5EFC7D8E6D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4663" y="1895475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8000"/>
                </a:solidFill>
              </a:rPr>
              <a:t>h</a:t>
            </a:r>
            <a:r>
              <a:rPr lang="de-DE" altLang="de-DE" sz="1400" baseline="-25000">
                <a:solidFill>
                  <a:srgbClr val="008000"/>
                </a:solidFill>
              </a:rPr>
              <a:t>1</a:t>
            </a:r>
            <a:r>
              <a:rPr lang="de-DE" altLang="de-DE" sz="1400">
                <a:solidFill>
                  <a:srgbClr val="008000"/>
                </a:solidFill>
              </a:rPr>
              <a:t>“</a:t>
            </a:r>
          </a:p>
        </p:txBody>
      </p:sp>
      <p:sp>
        <p:nvSpPr>
          <p:cNvPr id="7222" name="Rectangle 54">
            <a:extLst>
              <a:ext uri="{FF2B5EF4-FFF2-40B4-BE49-F238E27FC236}">
                <a16:creationId xmlns:a16="http://schemas.microsoft.com/office/drawing/2014/main" id="{B00266F8-1619-4470-A6BC-47311CAEC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5546725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8000"/>
                </a:solidFill>
              </a:rPr>
              <a:t>h</a:t>
            </a:r>
            <a:r>
              <a:rPr lang="de-DE" altLang="de-DE" sz="1400" baseline="-25000">
                <a:solidFill>
                  <a:srgbClr val="008000"/>
                </a:solidFill>
              </a:rPr>
              <a:t>1</a:t>
            </a:r>
            <a:r>
              <a:rPr lang="de-DE" altLang="de-DE" sz="1400">
                <a:solidFill>
                  <a:srgbClr val="008000"/>
                </a:solidFill>
              </a:rPr>
              <a:t>‘</a:t>
            </a:r>
          </a:p>
        </p:txBody>
      </p:sp>
      <p:grpSp>
        <p:nvGrpSpPr>
          <p:cNvPr id="7223" name="Group 55">
            <a:extLst>
              <a:ext uri="{FF2B5EF4-FFF2-40B4-BE49-F238E27FC236}">
                <a16:creationId xmlns:a16="http://schemas.microsoft.com/office/drawing/2014/main" id="{AC967259-6AEE-4ACD-A6AA-52F1FB50EAE6}"/>
              </a:ext>
            </a:extLst>
          </p:cNvPr>
          <p:cNvGrpSpPr>
            <a:grpSpLocks/>
          </p:cNvGrpSpPr>
          <p:nvPr/>
        </p:nvGrpSpPr>
        <p:grpSpPr bwMode="auto">
          <a:xfrm>
            <a:off x="5672138" y="5432425"/>
            <a:ext cx="2070100" cy="1425575"/>
            <a:chOff x="597" y="3339"/>
            <a:chExt cx="1304" cy="898"/>
          </a:xfrm>
        </p:grpSpPr>
        <p:sp>
          <p:nvSpPr>
            <p:cNvPr id="7224" name="AutoShape 56">
              <a:extLst>
                <a:ext uri="{FF2B5EF4-FFF2-40B4-BE49-F238E27FC236}">
                  <a16:creationId xmlns:a16="http://schemas.microsoft.com/office/drawing/2014/main" id="{EF7EB9EE-554D-4C28-921D-13A92F4FF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3339"/>
              <a:ext cx="836" cy="836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AT" altLang="de-DE"/>
            </a:p>
          </p:txBody>
        </p:sp>
        <p:sp>
          <p:nvSpPr>
            <p:cNvPr id="7225" name="WordArt 57">
              <a:extLst>
                <a:ext uri="{FF2B5EF4-FFF2-40B4-BE49-F238E27FC236}">
                  <a16:creationId xmlns:a16="http://schemas.microsoft.com/office/drawing/2014/main" id="{0712D9CE-8DAC-43A7-B90D-6623044992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7" y="3793"/>
              <a:ext cx="734" cy="444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/>
              <a:r>
                <a:rPr lang="de-AT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Arial Black" panose="020B0A04020102020204" pitchFamily="34" charset="0"/>
                </a:rPr>
                <a:t>fertig!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7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7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7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7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 nodeType="clickPar">
                      <p:stCondLst>
                        <p:cond delay="indefinite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 nodeType="clickPar">
                      <p:stCondLst>
                        <p:cond delay="indefinite"/>
                      </p:stCondLst>
                      <p:childTnLst>
                        <p:par>
                          <p:cTn id="1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7191" grpId="0"/>
      <p:bldP spid="7198" grpId="0"/>
      <p:bldP spid="7208" grpId="0"/>
      <p:bldP spid="7209" grpId="0"/>
      <p:bldP spid="7210" grpId="0"/>
      <p:bldP spid="7212" grpId="0"/>
      <p:bldP spid="7213" grpId="0"/>
      <p:bldP spid="7215" grpId="0"/>
      <p:bldP spid="7216" grpId="0"/>
      <p:bldP spid="7217" grpId="0"/>
      <p:bldP spid="7221" grpId="0"/>
      <p:bldP spid="72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DE1117E2-35F4-46A5-9AF0-80C0F643C7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13050" y="0"/>
            <a:ext cx="4433888" cy="425450"/>
          </a:xfrm>
          <a:solidFill>
            <a:srgbClr val="FFFFCC"/>
          </a:solidFill>
        </p:spPr>
        <p:txBody>
          <a:bodyPr/>
          <a:lstStyle/>
          <a:p>
            <a:r>
              <a:rPr lang="de-AT" altLang="de-DE" sz="2800"/>
              <a:t>Normale (Gerade) auf Ebene</a:t>
            </a:r>
          </a:p>
        </p:txBody>
      </p:sp>
      <p:sp>
        <p:nvSpPr>
          <p:cNvPr id="8195" name="Text Box 3">
            <a:extLst>
              <a:ext uri="{FF2B5EF4-FFF2-40B4-BE49-F238E27FC236}">
                <a16:creationId xmlns:a16="http://schemas.microsoft.com/office/drawing/2014/main" id="{5766197E-BE58-4C10-BB78-056EE11B88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000" y="630238"/>
            <a:ext cx="3165475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Bemerkung: Sollte die Ebene </a:t>
            </a:r>
            <a:r>
              <a:rPr lang="de-AT" altLang="de-DE" sz="1600">
                <a:latin typeface="Symbol" panose="05050102010706020507" pitchFamily="18" charset="2"/>
              </a:rPr>
              <a:t>e</a:t>
            </a:r>
            <a:r>
              <a:rPr lang="de-AT" altLang="de-DE" sz="1600"/>
              <a:t> nicht durch Hauptgeraden gegeben sein, muss man zunächst solche Hauptgeraden h</a:t>
            </a:r>
            <a:r>
              <a:rPr lang="de-AT" altLang="de-DE" sz="1600" baseline="-25000"/>
              <a:t>1</a:t>
            </a:r>
            <a:r>
              <a:rPr lang="de-AT" altLang="de-DE" sz="1600"/>
              <a:t> und h</a:t>
            </a:r>
            <a:r>
              <a:rPr lang="de-AT" altLang="de-DE" sz="1600" baseline="-25000"/>
              <a:t>2</a:t>
            </a:r>
            <a:r>
              <a:rPr lang="de-AT" altLang="de-DE" sz="1600"/>
              <a:t> konstruieren.</a:t>
            </a:r>
          </a:p>
        </p:txBody>
      </p:sp>
      <p:sp>
        <p:nvSpPr>
          <p:cNvPr id="8210" name="Text Box 18">
            <a:extLst>
              <a:ext uri="{FF2B5EF4-FFF2-40B4-BE49-F238E27FC236}">
                <a16:creationId xmlns:a16="http://schemas.microsoft.com/office/drawing/2014/main" id="{651A56A2-B4CF-48E1-A475-07EBA2CB89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2986088"/>
            <a:ext cx="3822700" cy="947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 b="1"/>
              <a:t>Konstruktionsgang:</a:t>
            </a:r>
          </a:p>
          <a:p>
            <a:pPr>
              <a:spcBef>
                <a:spcPct val="50000"/>
              </a:spcBef>
            </a:pPr>
            <a:r>
              <a:rPr lang="de-AT" altLang="de-DE" sz="1600"/>
              <a:t>Von einem Konstruktionsgang zu sprechen, ist übertrieben.</a:t>
            </a:r>
          </a:p>
        </p:txBody>
      </p:sp>
      <p:sp>
        <p:nvSpPr>
          <p:cNvPr id="8211" name="AutoShape 19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D99C0E4E-A9D1-4FB3-8ADE-5D910A51F2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6138863"/>
            <a:ext cx="773112" cy="719137"/>
          </a:xfrm>
          <a:prstGeom prst="actionButtonHome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8212" name="Text Box 20">
            <a:extLst>
              <a:ext uri="{FF2B5EF4-FFF2-40B4-BE49-F238E27FC236}">
                <a16:creationId xmlns:a16="http://schemas.microsoft.com/office/drawing/2014/main" id="{C4DB734B-18EA-4095-A337-20373DDAB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5313" y="6400800"/>
            <a:ext cx="928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AT" altLang="de-DE" sz="2800">
                <a:solidFill>
                  <a:srgbClr val="008000"/>
                </a:solidFill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8219" name="Line 27">
            <a:extLst>
              <a:ext uri="{FF2B5EF4-FFF2-40B4-BE49-F238E27FC236}">
                <a16:creationId xmlns:a16="http://schemas.microsoft.com/office/drawing/2014/main" id="{F4705952-648B-4BBD-AADF-4F0D42D5A6B0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0138" y="4448175"/>
            <a:ext cx="3776662" cy="0"/>
          </a:xfrm>
          <a:prstGeom prst="line">
            <a:avLst/>
          </a:prstGeom>
          <a:noFill/>
          <a:ln w="9525">
            <a:solidFill>
              <a:srgbClr val="9900CC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8222" name="Line 30">
            <a:extLst>
              <a:ext uri="{FF2B5EF4-FFF2-40B4-BE49-F238E27FC236}">
                <a16:creationId xmlns:a16="http://schemas.microsoft.com/office/drawing/2014/main" id="{404147A6-4E3F-4841-8BFE-645483C0E08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41888" y="1973263"/>
            <a:ext cx="3592512" cy="1154112"/>
          </a:xfrm>
          <a:prstGeom prst="line">
            <a:avLst/>
          </a:prstGeom>
          <a:noFill/>
          <a:ln w="9525">
            <a:solidFill>
              <a:srgbClr val="9900CC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8223" name="Rectangle 31">
            <a:extLst>
              <a:ext uri="{FF2B5EF4-FFF2-40B4-BE49-F238E27FC236}">
                <a16:creationId xmlns:a16="http://schemas.microsoft.com/office/drawing/2014/main" id="{0A8E41D5-CE7C-4680-AC45-6C7D0E4597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4214813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00CC"/>
                </a:solidFill>
              </a:rPr>
              <a:t>h</a:t>
            </a:r>
            <a:r>
              <a:rPr lang="de-DE" altLang="de-DE" sz="1400" baseline="-25000">
                <a:solidFill>
                  <a:srgbClr val="9900CC"/>
                </a:solidFill>
              </a:rPr>
              <a:t>2</a:t>
            </a:r>
            <a:r>
              <a:rPr lang="de-DE" altLang="de-DE" sz="1400">
                <a:solidFill>
                  <a:srgbClr val="9900CC"/>
                </a:solidFill>
              </a:rPr>
              <a:t>'</a:t>
            </a:r>
          </a:p>
        </p:txBody>
      </p:sp>
      <p:sp>
        <p:nvSpPr>
          <p:cNvPr id="8224" name="Rectangle 32">
            <a:extLst>
              <a:ext uri="{FF2B5EF4-FFF2-40B4-BE49-F238E27FC236}">
                <a16:creationId xmlns:a16="http://schemas.microsoft.com/office/drawing/2014/main" id="{B07A39D2-EECD-4256-992F-F38C142A9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3025775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00CC"/>
                </a:solidFill>
              </a:rPr>
              <a:t>h</a:t>
            </a:r>
            <a:r>
              <a:rPr lang="de-DE" altLang="de-DE" sz="1400" baseline="-25000">
                <a:solidFill>
                  <a:srgbClr val="9900CC"/>
                </a:solidFill>
              </a:rPr>
              <a:t>2</a:t>
            </a:r>
            <a:r>
              <a:rPr lang="de-DE" altLang="de-DE" sz="1400">
                <a:solidFill>
                  <a:srgbClr val="9900CC"/>
                </a:solidFill>
              </a:rPr>
              <a:t>“</a:t>
            </a:r>
          </a:p>
        </p:txBody>
      </p:sp>
      <p:sp>
        <p:nvSpPr>
          <p:cNvPr id="8226" name="Line 34">
            <a:extLst>
              <a:ext uri="{FF2B5EF4-FFF2-40B4-BE49-F238E27FC236}">
                <a16:creationId xmlns:a16="http://schemas.microsoft.com/office/drawing/2014/main" id="{81567A95-FE97-4622-876C-2CA69AABABD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4100" y="2124075"/>
            <a:ext cx="3771900" cy="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8228" name="Line 36">
            <a:extLst>
              <a:ext uri="{FF2B5EF4-FFF2-40B4-BE49-F238E27FC236}">
                <a16:creationId xmlns:a16="http://schemas.microsoft.com/office/drawing/2014/main" id="{F36B0EF7-EF66-46BF-9AFE-8F14247C0E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72075" y="4111625"/>
            <a:ext cx="3598863" cy="1654175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8229" name="Rectangle 37">
            <a:extLst>
              <a:ext uri="{FF2B5EF4-FFF2-40B4-BE49-F238E27FC236}">
                <a16:creationId xmlns:a16="http://schemas.microsoft.com/office/drawing/2014/main" id="{4D2D52E5-A32E-4FA3-8577-FC65F5A48E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4663" y="1895475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8000"/>
                </a:solidFill>
              </a:rPr>
              <a:t>h</a:t>
            </a:r>
            <a:r>
              <a:rPr lang="de-DE" altLang="de-DE" sz="1400" baseline="-25000">
                <a:solidFill>
                  <a:srgbClr val="008000"/>
                </a:solidFill>
              </a:rPr>
              <a:t>1</a:t>
            </a:r>
            <a:r>
              <a:rPr lang="de-DE" altLang="de-DE" sz="1400">
                <a:solidFill>
                  <a:srgbClr val="008000"/>
                </a:solidFill>
              </a:rPr>
              <a:t>“</a:t>
            </a:r>
          </a:p>
        </p:txBody>
      </p:sp>
      <p:sp>
        <p:nvSpPr>
          <p:cNvPr id="8230" name="Rectangle 38">
            <a:extLst>
              <a:ext uri="{FF2B5EF4-FFF2-40B4-BE49-F238E27FC236}">
                <a16:creationId xmlns:a16="http://schemas.microsoft.com/office/drawing/2014/main" id="{9AF052C5-658C-4491-981E-06E2F84589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5546725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8000"/>
                </a:solidFill>
              </a:rPr>
              <a:t>h</a:t>
            </a:r>
            <a:r>
              <a:rPr lang="de-DE" altLang="de-DE" sz="1400" baseline="-25000">
                <a:solidFill>
                  <a:srgbClr val="008000"/>
                </a:solidFill>
              </a:rPr>
              <a:t>1</a:t>
            </a:r>
            <a:r>
              <a:rPr lang="de-DE" altLang="de-DE" sz="1400">
                <a:solidFill>
                  <a:srgbClr val="008000"/>
                </a:solidFill>
              </a:rPr>
              <a:t>‘</a:t>
            </a:r>
          </a:p>
        </p:txBody>
      </p:sp>
      <p:sp>
        <p:nvSpPr>
          <p:cNvPr id="8231" name="Text Box 39">
            <a:extLst>
              <a:ext uri="{FF2B5EF4-FFF2-40B4-BE49-F238E27FC236}">
                <a16:creationId xmlns:a16="http://schemas.microsoft.com/office/drawing/2014/main" id="{62DFE8B4-B698-4AFF-8B43-7100661840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0" y="766763"/>
            <a:ext cx="248443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800" b="1"/>
              <a:t>Normale n auf Ebene </a:t>
            </a:r>
            <a:r>
              <a:rPr lang="de-DE" altLang="de-DE" sz="1800" b="1">
                <a:latin typeface="Symbol" panose="05050102010706020507" pitchFamily="18" charset="2"/>
              </a:rPr>
              <a:t>e</a:t>
            </a:r>
            <a:br>
              <a:rPr lang="de-DE" altLang="de-DE" sz="1800" b="1"/>
            </a:br>
            <a:r>
              <a:rPr lang="de-DE" altLang="de-DE" sz="1800" b="1"/>
              <a:t>durch einen Punkt P</a:t>
            </a:r>
            <a:r>
              <a:rPr lang="de-DE" altLang="de-DE" sz="1600"/>
              <a:t>:  </a:t>
            </a:r>
            <a:br>
              <a:rPr lang="de-DE" altLang="de-DE" sz="1600"/>
            </a:br>
            <a:r>
              <a:rPr lang="de-DE" altLang="de-DE" sz="1200">
                <a:sym typeface="Symbol" panose="05050102010706020507" pitchFamily="18" charset="2"/>
              </a:rPr>
              <a:t> durch h</a:t>
            </a:r>
            <a:r>
              <a:rPr lang="de-DE" altLang="de-DE" sz="1200" baseline="-25000">
                <a:sym typeface="Symbol" panose="05050102010706020507" pitchFamily="18" charset="2"/>
              </a:rPr>
              <a:t>1</a:t>
            </a:r>
            <a:r>
              <a:rPr lang="de-DE" altLang="de-DE" sz="1200">
                <a:sym typeface="Symbol" panose="05050102010706020507" pitchFamily="18" charset="2"/>
              </a:rPr>
              <a:t>, h</a:t>
            </a:r>
            <a:r>
              <a:rPr lang="de-DE" altLang="de-DE" sz="1200" baseline="-25000">
                <a:sym typeface="Symbol" panose="05050102010706020507" pitchFamily="18" charset="2"/>
              </a:rPr>
              <a:t>2</a:t>
            </a:r>
            <a:r>
              <a:rPr lang="de-DE" altLang="de-DE" sz="1200">
                <a:sym typeface="Symbol" panose="05050102010706020507" pitchFamily="18" charset="2"/>
              </a:rPr>
              <a:t>  gegeben, </a:t>
            </a:r>
            <a:br>
              <a:rPr lang="de-DE" altLang="de-DE" sz="1200">
                <a:sym typeface="Symbol" panose="05050102010706020507" pitchFamily="18" charset="2"/>
              </a:rPr>
            </a:br>
            <a:r>
              <a:rPr lang="de-DE" altLang="de-DE" sz="1200">
                <a:sym typeface="Symbol" panose="05050102010706020507" pitchFamily="18" charset="2"/>
              </a:rPr>
              <a:t>P beliebig</a:t>
            </a:r>
            <a:endParaRPr lang="de-DE" altLang="de-DE" sz="1200"/>
          </a:p>
        </p:txBody>
      </p:sp>
      <p:sp>
        <p:nvSpPr>
          <p:cNvPr id="8232" name="Line 40">
            <a:extLst>
              <a:ext uri="{FF2B5EF4-FFF2-40B4-BE49-F238E27FC236}">
                <a16:creationId xmlns:a16="http://schemas.microsoft.com/office/drawing/2014/main" id="{2CA13DAF-2D61-4E0D-BE6E-284C8B2C80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02450" y="1684338"/>
            <a:ext cx="4763" cy="3706812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8233" name="Rectangle 41">
            <a:extLst>
              <a:ext uri="{FF2B5EF4-FFF2-40B4-BE49-F238E27FC236}">
                <a16:creationId xmlns:a16="http://schemas.microsoft.com/office/drawing/2014/main" id="{89BAD384-9478-4B0D-8616-DAF12659A2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9600" y="5289550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P'</a:t>
            </a:r>
          </a:p>
        </p:txBody>
      </p:sp>
      <p:sp>
        <p:nvSpPr>
          <p:cNvPr id="8234" name="Rectangle 42">
            <a:extLst>
              <a:ext uri="{FF2B5EF4-FFF2-40B4-BE49-F238E27FC236}">
                <a16:creationId xmlns:a16="http://schemas.microsoft.com/office/drawing/2014/main" id="{FA756CD7-D917-4316-BE16-17633C67B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9600" y="1546225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P“</a:t>
            </a:r>
          </a:p>
        </p:txBody>
      </p:sp>
      <p:sp>
        <p:nvSpPr>
          <p:cNvPr id="8235" name="Text Box 43">
            <a:extLst>
              <a:ext uri="{FF2B5EF4-FFF2-40B4-BE49-F238E27FC236}">
                <a16:creationId xmlns:a16="http://schemas.microsoft.com/office/drawing/2014/main" id="{C13489C4-559C-4F92-BD90-57F43CFD53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3" y="3940175"/>
            <a:ext cx="400685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Man muss nur den </a:t>
            </a:r>
            <a:r>
              <a:rPr lang="de-AT" altLang="de-DE" sz="1600" b="1"/>
              <a:t>Satz vom rechten Winkel</a:t>
            </a:r>
            <a:r>
              <a:rPr lang="de-AT" altLang="de-DE" sz="1600"/>
              <a:t> anwenden: „Ein rechter Winkel erscheint in einer Normalprojektion als rechter Winkel, wenn ein Winkelschenkel auf einer Hauptgeraden liegt.“</a:t>
            </a:r>
          </a:p>
        </p:txBody>
      </p:sp>
      <p:sp>
        <p:nvSpPr>
          <p:cNvPr id="8236" name="Text Box 44">
            <a:extLst>
              <a:ext uri="{FF2B5EF4-FFF2-40B4-BE49-F238E27FC236}">
                <a16:creationId xmlns:a16="http://schemas.microsoft.com/office/drawing/2014/main" id="{BB1766FB-F91E-48F2-843F-2B5E51EEB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050" y="5300663"/>
            <a:ext cx="40068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n“ ist daher im Aufriss normal auf h</a:t>
            </a:r>
            <a:r>
              <a:rPr lang="de-AT" altLang="de-DE" sz="1600" baseline="-25000"/>
              <a:t>2</a:t>
            </a:r>
            <a:r>
              <a:rPr lang="de-AT" altLang="de-DE" sz="1600"/>
              <a:t>“.</a:t>
            </a:r>
          </a:p>
        </p:txBody>
      </p:sp>
      <p:sp>
        <p:nvSpPr>
          <p:cNvPr id="8237" name="Line 45">
            <a:extLst>
              <a:ext uri="{FF2B5EF4-FFF2-40B4-BE49-F238E27FC236}">
                <a16:creationId xmlns:a16="http://schemas.microsoft.com/office/drawing/2014/main" id="{2EAB7C1D-5ADC-44EE-B5C8-2462B956CA55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5687219" y="1543844"/>
            <a:ext cx="2613025" cy="839787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8238" name="Rectangle 46">
            <a:extLst>
              <a:ext uri="{FF2B5EF4-FFF2-40B4-BE49-F238E27FC236}">
                <a16:creationId xmlns:a16="http://schemas.microsoft.com/office/drawing/2014/main" id="{F9A0F2F5-32EE-4BC2-A62A-E0831AC9E7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7025" y="698500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3300"/>
                </a:solidFill>
              </a:rPr>
              <a:t>n“</a:t>
            </a:r>
          </a:p>
        </p:txBody>
      </p:sp>
      <p:sp>
        <p:nvSpPr>
          <p:cNvPr id="8239" name="Text Box 47">
            <a:extLst>
              <a:ext uri="{FF2B5EF4-FFF2-40B4-BE49-F238E27FC236}">
                <a16:creationId xmlns:a16="http://schemas.microsoft.com/office/drawing/2014/main" id="{3E776378-5675-4C5E-8E66-FB7D4D44B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050" y="5780088"/>
            <a:ext cx="40068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Für n‘ gilt Entsprechendes: n‘</a:t>
            </a:r>
            <a:r>
              <a:rPr lang="de-AT" altLang="de-DE" sz="1600">
                <a:sym typeface="Symbol" panose="05050102010706020507" pitchFamily="18" charset="2"/>
              </a:rPr>
              <a:t>h</a:t>
            </a:r>
            <a:r>
              <a:rPr lang="de-AT" altLang="de-DE" sz="1600" baseline="-25000">
                <a:sym typeface="Symbol" panose="05050102010706020507" pitchFamily="18" charset="2"/>
              </a:rPr>
              <a:t>1</a:t>
            </a:r>
            <a:r>
              <a:rPr lang="de-AT" altLang="de-DE" sz="1600">
                <a:sym typeface="Symbol" panose="05050102010706020507" pitchFamily="18" charset="2"/>
              </a:rPr>
              <a:t>‘.</a:t>
            </a:r>
          </a:p>
        </p:txBody>
      </p:sp>
      <p:sp>
        <p:nvSpPr>
          <p:cNvPr id="8240" name="Line 48">
            <a:extLst>
              <a:ext uri="{FF2B5EF4-FFF2-40B4-BE49-F238E27FC236}">
                <a16:creationId xmlns:a16="http://schemas.microsoft.com/office/drawing/2014/main" id="{B110EAE4-F936-4E12-9391-7FA7E424C8DC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5413375" y="4497388"/>
            <a:ext cx="2727325" cy="125412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8241" name="Rectangle 49">
            <a:extLst>
              <a:ext uri="{FF2B5EF4-FFF2-40B4-BE49-F238E27FC236}">
                <a16:creationId xmlns:a16="http://schemas.microsoft.com/office/drawing/2014/main" id="{79CD23AB-C152-4EBE-A28C-EB3EAF59F1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8850" y="6043613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3300"/>
                </a:solidFill>
              </a:rPr>
              <a:t>n‘</a:t>
            </a:r>
          </a:p>
        </p:txBody>
      </p:sp>
      <p:grpSp>
        <p:nvGrpSpPr>
          <p:cNvPr id="8244" name="Group 52">
            <a:extLst>
              <a:ext uri="{FF2B5EF4-FFF2-40B4-BE49-F238E27FC236}">
                <a16:creationId xmlns:a16="http://schemas.microsoft.com/office/drawing/2014/main" id="{FE0D4683-9A03-477A-9E5A-A5B8973CDCFA}"/>
              </a:ext>
            </a:extLst>
          </p:cNvPr>
          <p:cNvGrpSpPr>
            <a:grpSpLocks/>
          </p:cNvGrpSpPr>
          <p:nvPr/>
        </p:nvGrpSpPr>
        <p:grpSpPr bwMode="auto">
          <a:xfrm>
            <a:off x="6699250" y="4879975"/>
            <a:ext cx="136525" cy="136525"/>
            <a:chOff x="4220" y="3074"/>
            <a:chExt cx="86" cy="86"/>
          </a:xfrm>
        </p:grpSpPr>
        <p:sp>
          <p:nvSpPr>
            <p:cNvPr id="8242" name="Arc 50">
              <a:extLst>
                <a:ext uri="{FF2B5EF4-FFF2-40B4-BE49-F238E27FC236}">
                  <a16:creationId xmlns:a16="http://schemas.microsoft.com/office/drawing/2014/main" id="{EAD2D372-F31B-48F3-8B59-9E29CADA5CC4}"/>
                </a:ext>
              </a:extLst>
            </p:cNvPr>
            <p:cNvSpPr>
              <a:spLocks/>
            </p:cNvSpPr>
            <p:nvPr/>
          </p:nvSpPr>
          <p:spPr bwMode="auto">
            <a:xfrm rot="-1187118">
              <a:off x="4220" y="3074"/>
              <a:ext cx="86" cy="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  <p:sp>
          <p:nvSpPr>
            <p:cNvPr id="8243" name="Oval 51">
              <a:extLst>
                <a:ext uri="{FF2B5EF4-FFF2-40B4-BE49-F238E27FC236}">
                  <a16:creationId xmlns:a16="http://schemas.microsoft.com/office/drawing/2014/main" id="{34782FD7-C51E-4F1D-AD07-07AFD90E0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6" y="3118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</p:grpSp>
      <p:grpSp>
        <p:nvGrpSpPr>
          <p:cNvPr id="8245" name="Group 53">
            <a:extLst>
              <a:ext uri="{FF2B5EF4-FFF2-40B4-BE49-F238E27FC236}">
                <a16:creationId xmlns:a16="http://schemas.microsoft.com/office/drawing/2014/main" id="{D9DD3F1E-5519-41D6-A9CD-D75EA3C4DE5B}"/>
              </a:ext>
            </a:extLst>
          </p:cNvPr>
          <p:cNvGrpSpPr>
            <a:grpSpLocks/>
          </p:cNvGrpSpPr>
          <p:nvPr/>
        </p:nvGrpSpPr>
        <p:grpSpPr bwMode="auto">
          <a:xfrm>
            <a:off x="7118350" y="2266950"/>
            <a:ext cx="136525" cy="136525"/>
            <a:chOff x="4220" y="3074"/>
            <a:chExt cx="86" cy="86"/>
          </a:xfrm>
        </p:grpSpPr>
        <p:sp>
          <p:nvSpPr>
            <p:cNvPr id="8246" name="Arc 54">
              <a:extLst>
                <a:ext uri="{FF2B5EF4-FFF2-40B4-BE49-F238E27FC236}">
                  <a16:creationId xmlns:a16="http://schemas.microsoft.com/office/drawing/2014/main" id="{34D11C11-E067-4830-A0CE-82C11FB7F752}"/>
                </a:ext>
              </a:extLst>
            </p:cNvPr>
            <p:cNvSpPr>
              <a:spLocks/>
            </p:cNvSpPr>
            <p:nvPr/>
          </p:nvSpPr>
          <p:spPr bwMode="auto">
            <a:xfrm rot="-1187118">
              <a:off x="4220" y="3074"/>
              <a:ext cx="86" cy="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  <p:sp>
          <p:nvSpPr>
            <p:cNvPr id="8247" name="Oval 55">
              <a:extLst>
                <a:ext uri="{FF2B5EF4-FFF2-40B4-BE49-F238E27FC236}">
                  <a16:creationId xmlns:a16="http://schemas.microsoft.com/office/drawing/2014/main" id="{81BCD578-1DD0-4926-8EFF-CA5E50702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6" y="3118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</p:grpSp>
      <p:grpSp>
        <p:nvGrpSpPr>
          <p:cNvPr id="8248" name="Group 56">
            <a:extLst>
              <a:ext uri="{FF2B5EF4-FFF2-40B4-BE49-F238E27FC236}">
                <a16:creationId xmlns:a16="http://schemas.microsoft.com/office/drawing/2014/main" id="{968556A1-B8B6-4A08-BA90-DB4BA1FB3478}"/>
              </a:ext>
            </a:extLst>
          </p:cNvPr>
          <p:cNvGrpSpPr>
            <a:grpSpLocks/>
          </p:cNvGrpSpPr>
          <p:nvPr/>
        </p:nvGrpSpPr>
        <p:grpSpPr bwMode="auto">
          <a:xfrm>
            <a:off x="1687513" y="1665288"/>
            <a:ext cx="2070100" cy="1425575"/>
            <a:chOff x="597" y="3339"/>
            <a:chExt cx="1304" cy="898"/>
          </a:xfrm>
        </p:grpSpPr>
        <p:sp>
          <p:nvSpPr>
            <p:cNvPr id="8249" name="AutoShape 57">
              <a:extLst>
                <a:ext uri="{FF2B5EF4-FFF2-40B4-BE49-F238E27FC236}">
                  <a16:creationId xmlns:a16="http://schemas.microsoft.com/office/drawing/2014/main" id="{1ECDE054-5FD1-4882-A5F9-C9E04D43D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3339"/>
              <a:ext cx="836" cy="836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AT" altLang="de-DE"/>
            </a:p>
          </p:txBody>
        </p:sp>
        <p:sp>
          <p:nvSpPr>
            <p:cNvPr id="8250" name="WordArt 58">
              <a:extLst>
                <a:ext uri="{FF2B5EF4-FFF2-40B4-BE49-F238E27FC236}">
                  <a16:creationId xmlns:a16="http://schemas.microsoft.com/office/drawing/2014/main" id="{6EB1638D-71B1-4EDF-AF1F-9C6B755AAE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7" y="3793"/>
              <a:ext cx="734" cy="444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/>
              <a:r>
                <a:rPr lang="de-AT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Arial Black" panose="020B0A04020102020204" pitchFamily="34" charset="0"/>
                </a:rPr>
                <a:t>fertig!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210" grpId="0"/>
      <p:bldP spid="8212" grpId="0"/>
      <p:bldP spid="8235" grpId="0"/>
      <p:bldP spid="8236" grpId="0"/>
      <p:bldP spid="8238" grpId="0"/>
      <p:bldP spid="8239" grpId="0"/>
      <p:bldP spid="82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2D75577B-336A-4928-A9A0-0CB7204B08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13050" y="0"/>
            <a:ext cx="4433888" cy="425450"/>
          </a:xfrm>
          <a:solidFill>
            <a:srgbClr val="FFFFCC"/>
          </a:solidFill>
        </p:spPr>
        <p:txBody>
          <a:bodyPr/>
          <a:lstStyle/>
          <a:p>
            <a:r>
              <a:rPr lang="de-AT" altLang="de-DE" sz="2800"/>
              <a:t>Normalebene auf Gerade</a:t>
            </a:r>
          </a:p>
        </p:txBody>
      </p:sp>
      <p:sp>
        <p:nvSpPr>
          <p:cNvPr id="9220" name="Text Box 4">
            <a:extLst>
              <a:ext uri="{FF2B5EF4-FFF2-40B4-BE49-F238E27FC236}">
                <a16:creationId xmlns:a16="http://schemas.microsoft.com/office/drawing/2014/main" id="{97728390-C70D-4EF3-BC20-F9DFAC099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2033588"/>
            <a:ext cx="3822700" cy="168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 b="1"/>
              <a:t>Konstruktionsgang:</a:t>
            </a:r>
          </a:p>
          <a:p>
            <a:pPr>
              <a:spcBef>
                <a:spcPct val="50000"/>
              </a:spcBef>
            </a:pPr>
            <a:r>
              <a:rPr lang="de-AT" altLang="de-DE" sz="1600"/>
              <a:t>Auch hier muss man den Satz vom rechten Winkel anwenden: „Ein rechter Winkel erscheint in einer Normalprojektion als rechter Winkel, wenn ein Winkelschenkel auf einer Hauptgeraden liegt.“</a:t>
            </a:r>
          </a:p>
        </p:txBody>
      </p:sp>
      <p:sp>
        <p:nvSpPr>
          <p:cNvPr id="9221" name="AutoShape 5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4566EF3E-B739-479E-AC9C-5E2F9FEEF1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6138863"/>
            <a:ext cx="773112" cy="719137"/>
          </a:xfrm>
          <a:prstGeom prst="actionButtonHome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9222" name="Text Box 6">
            <a:extLst>
              <a:ext uri="{FF2B5EF4-FFF2-40B4-BE49-F238E27FC236}">
                <a16:creationId xmlns:a16="http://schemas.microsoft.com/office/drawing/2014/main" id="{F55A9DA2-A74A-46DE-B2AD-484F4AA9F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5313" y="6400800"/>
            <a:ext cx="928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AT" altLang="de-DE" sz="2800">
                <a:solidFill>
                  <a:srgbClr val="008000"/>
                </a:solidFill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9223" name="Line 7">
            <a:extLst>
              <a:ext uri="{FF2B5EF4-FFF2-40B4-BE49-F238E27FC236}">
                <a16:creationId xmlns:a16="http://schemas.microsoft.com/office/drawing/2014/main" id="{27379533-536D-4549-92D6-61A050E469FD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0138" y="4953000"/>
            <a:ext cx="3776662" cy="0"/>
          </a:xfrm>
          <a:prstGeom prst="line">
            <a:avLst/>
          </a:prstGeom>
          <a:noFill/>
          <a:ln w="19050">
            <a:solidFill>
              <a:srgbClr val="9900CC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9224" name="Line 8">
            <a:extLst>
              <a:ext uri="{FF2B5EF4-FFF2-40B4-BE49-F238E27FC236}">
                <a16:creationId xmlns:a16="http://schemas.microsoft.com/office/drawing/2014/main" id="{D2495D44-CB2A-4B58-BE0F-B03EC878B04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41888" y="1982788"/>
            <a:ext cx="3592512" cy="1154112"/>
          </a:xfrm>
          <a:prstGeom prst="line">
            <a:avLst/>
          </a:prstGeom>
          <a:noFill/>
          <a:ln w="19050">
            <a:solidFill>
              <a:srgbClr val="9900CC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9225" name="Rectangle 9">
            <a:extLst>
              <a:ext uri="{FF2B5EF4-FFF2-40B4-BE49-F238E27FC236}">
                <a16:creationId xmlns:a16="http://schemas.microsoft.com/office/drawing/2014/main" id="{E8922ABE-6048-4A5C-8111-31D8B3625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0650" y="4729163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00CC"/>
                </a:solidFill>
              </a:rPr>
              <a:t>h</a:t>
            </a:r>
            <a:r>
              <a:rPr lang="de-DE" altLang="de-DE" sz="1400" baseline="-25000">
                <a:solidFill>
                  <a:srgbClr val="9900CC"/>
                </a:solidFill>
              </a:rPr>
              <a:t>2</a:t>
            </a:r>
            <a:r>
              <a:rPr lang="de-DE" altLang="de-DE" sz="1400">
                <a:solidFill>
                  <a:srgbClr val="9900CC"/>
                </a:solidFill>
              </a:rPr>
              <a:t>'</a:t>
            </a:r>
          </a:p>
        </p:txBody>
      </p:sp>
      <p:sp>
        <p:nvSpPr>
          <p:cNvPr id="9226" name="Rectangle 10">
            <a:extLst>
              <a:ext uri="{FF2B5EF4-FFF2-40B4-BE49-F238E27FC236}">
                <a16:creationId xmlns:a16="http://schemas.microsoft.com/office/drawing/2014/main" id="{3D765FD9-291B-4DEE-8558-6C11D64DB4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3025775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00CC"/>
                </a:solidFill>
              </a:rPr>
              <a:t>h</a:t>
            </a:r>
            <a:r>
              <a:rPr lang="de-DE" altLang="de-DE" sz="1400" baseline="-25000">
                <a:solidFill>
                  <a:srgbClr val="9900CC"/>
                </a:solidFill>
              </a:rPr>
              <a:t>2</a:t>
            </a:r>
            <a:r>
              <a:rPr lang="de-DE" altLang="de-DE" sz="1400">
                <a:solidFill>
                  <a:srgbClr val="9900CC"/>
                </a:solidFill>
              </a:rPr>
              <a:t>“</a:t>
            </a:r>
          </a:p>
        </p:txBody>
      </p:sp>
      <p:sp>
        <p:nvSpPr>
          <p:cNvPr id="9227" name="Line 11">
            <a:extLst>
              <a:ext uri="{FF2B5EF4-FFF2-40B4-BE49-F238E27FC236}">
                <a16:creationId xmlns:a16="http://schemas.microsoft.com/office/drawing/2014/main" id="{F48EC556-53F8-4452-A6E8-C4CB25630F5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4100" y="2509838"/>
            <a:ext cx="37719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9228" name="Line 12">
            <a:extLst>
              <a:ext uri="{FF2B5EF4-FFF2-40B4-BE49-F238E27FC236}">
                <a16:creationId xmlns:a16="http://schemas.microsoft.com/office/drawing/2014/main" id="{D6559E84-FF8A-412B-8519-9EFCF5FD6D1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72075" y="4102100"/>
            <a:ext cx="3598863" cy="1654175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9229" name="Rectangle 13">
            <a:extLst>
              <a:ext uri="{FF2B5EF4-FFF2-40B4-BE49-F238E27FC236}">
                <a16:creationId xmlns:a16="http://schemas.microsoft.com/office/drawing/2014/main" id="{0527432D-CE1D-4413-9226-A4646C4B6C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2238" y="2286000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8000"/>
                </a:solidFill>
              </a:rPr>
              <a:t>h</a:t>
            </a:r>
            <a:r>
              <a:rPr lang="de-DE" altLang="de-DE" sz="1400" baseline="-25000">
                <a:solidFill>
                  <a:srgbClr val="008000"/>
                </a:solidFill>
              </a:rPr>
              <a:t>1</a:t>
            </a:r>
            <a:r>
              <a:rPr lang="de-DE" altLang="de-DE" sz="1400">
                <a:solidFill>
                  <a:srgbClr val="008000"/>
                </a:solidFill>
              </a:rPr>
              <a:t>“</a:t>
            </a:r>
          </a:p>
        </p:txBody>
      </p:sp>
      <p:sp>
        <p:nvSpPr>
          <p:cNvPr id="9230" name="Rectangle 14">
            <a:extLst>
              <a:ext uri="{FF2B5EF4-FFF2-40B4-BE49-F238E27FC236}">
                <a16:creationId xmlns:a16="http://schemas.microsoft.com/office/drawing/2014/main" id="{59D2042F-D0B1-4507-9EE0-A0E5F0A85D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5546725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8000"/>
                </a:solidFill>
              </a:rPr>
              <a:t>h</a:t>
            </a:r>
            <a:r>
              <a:rPr lang="de-DE" altLang="de-DE" sz="1400" baseline="-25000">
                <a:solidFill>
                  <a:srgbClr val="008000"/>
                </a:solidFill>
              </a:rPr>
              <a:t>1</a:t>
            </a:r>
            <a:r>
              <a:rPr lang="de-DE" altLang="de-DE" sz="1400">
                <a:solidFill>
                  <a:srgbClr val="008000"/>
                </a:solidFill>
              </a:rPr>
              <a:t>‘</a:t>
            </a:r>
          </a:p>
        </p:txBody>
      </p:sp>
      <p:sp>
        <p:nvSpPr>
          <p:cNvPr id="9231" name="Text Box 15">
            <a:extLst>
              <a:ext uri="{FF2B5EF4-FFF2-40B4-BE49-F238E27FC236}">
                <a16:creationId xmlns:a16="http://schemas.microsoft.com/office/drawing/2014/main" id="{5C8999C2-ED82-4B72-B6C2-AE39FEF0FE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0" y="766763"/>
            <a:ext cx="248443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800" b="1"/>
              <a:t>Normalebene </a:t>
            </a:r>
            <a:r>
              <a:rPr lang="de-DE" altLang="de-DE" sz="1800" b="1">
                <a:latin typeface="Symbol" panose="05050102010706020507" pitchFamily="18" charset="2"/>
              </a:rPr>
              <a:t>g</a:t>
            </a:r>
            <a:r>
              <a:rPr lang="de-DE" altLang="de-DE" sz="1800" b="1"/>
              <a:t> auf g durch einen Punkt P</a:t>
            </a:r>
            <a:r>
              <a:rPr lang="de-DE" altLang="de-DE" sz="1600"/>
              <a:t>:  </a:t>
            </a:r>
            <a:br>
              <a:rPr lang="de-DE" altLang="de-DE" sz="1600"/>
            </a:br>
            <a:r>
              <a:rPr lang="de-DE" altLang="de-DE" sz="1200">
                <a:sym typeface="Symbol" panose="05050102010706020507" pitchFamily="18" charset="2"/>
              </a:rPr>
              <a:t>g, P beliebig</a:t>
            </a:r>
            <a:endParaRPr lang="de-DE" altLang="de-DE" sz="1200"/>
          </a:p>
        </p:txBody>
      </p:sp>
      <p:sp>
        <p:nvSpPr>
          <p:cNvPr id="9232" name="Line 16">
            <a:extLst>
              <a:ext uri="{FF2B5EF4-FFF2-40B4-BE49-F238E27FC236}">
                <a16:creationId xmlns:a16="http://schemas.microsoft.com/office/drawing/2014/main" id="{32B7E5AA-549D-4F6E-BF75-D81BCCC8FB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02450" y="2513013"/>
            <a:ext cx="3175" cy="2449512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9233" name="Rectangle 17">
            <a:extLst>
              <a:ext uri="{FF2B5EF4-FFF2-40B4-BE49-F238E27FC236}">
                <a16:creationId xmlns:a16="http://schemas.microsoft.com/office/drawing/2014/main" id="{67A64590-D2CF-48BA-AEF5-8FE014EC73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1975" y="4994275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P'</a:t>
            </a:r>
          </a:p>
        </p:txBody>
      </p:sp>
      <p:sp>
        <p:nvSpPr>
          <p:cNvPr id="9234" name="Rectangle 18">
            <a:extLst>
              <a:ext uri="{FF2B5EF4-FFF2-40B4-BE49-F238E27FC236}">
                <a16:creationId xmlns:a16="http://schemas.microsoft.com/office/drawing/2014/main" id="{A537DB42-6E0A-4142-B26B-AA9006028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775" y="2279650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P“</a:t>
            </a:r>
          </a:p>
        </p:txBody>
      </p:sp>
      <p:sp>
        <p:nvSpPr>
          <p:cNvPr id="9235" name="Text Box 19">
            <a:extLst>
              <a:ext uri="{FF2B5EF4-FFF2-40B4-BE49-F238E27FC236}">
                <a16:creationId xmlns:a16="http://schemas.microsoft.com/office/drawing/2014/main" id="{60699A7C-881B-4F2C-856E-A881848622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3" y="3940175"/>
            <a:ext cx="40068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Damit erhält man im Grundriss eine 1. Hauptgerade der Ebene als Normale auf g‘ durch P‘. Dass h</a:t>
            </a:r>
            <a:r>
              <a:rPr lang="de-AT" altLang="de-DE" sz="1600" baseline="-25000"/>
              <a:t>1</a:t>
            </a:r>
            <a:r>
              <a:rPr lang="de-AT" altLang="de-DE" sz="1600"/>
              <a:t>“ (im Aufriss) waagrecht ist, sollte klar sein.</a:t>
            </a:r>
          </a:p>
        </p:txBody>
      </p:sp>
      <p:sp>
        <p:nvSpPr>
          <p:cNvPr id="9237" name="Line 21">
            <a:extLst>
              <a:ext uri="{FF2B5EF4-FFF2-40B4-BE49-F238E27FC236}">
                <a16:creationId xmlns:a16="http://schemas.microsoft.com/office/drawing/2014/main" id="{847E8D3F-C2C3-4644-BD2F-9ACF5D7D9029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4696619" y="1839119"/>
            <a:ext cx="2613025" cy="839787"/>
          </a:xfrm>
          <a:prstGeom prst="line">
            <a:avLst/>
          </a:prstGeom>
          <a:noFill/>
          <a:ln w="12700">
            <a:solidFill>
              <a:srgbClr val="99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9238" name="Rectangle 22">
            <a:extLst>
              <a:ext uri="{FF2B5EF4-FFF2-40B4-BE49-F238E27FC236}">
                <a16:creationId xmlns:a16="http://schemas.microsoft.com/office/drawing/2014/main" id="{EF7A7904-14B7-493F-8F6B-D5B7BA7553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8325" y="850900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3300"/>
                </a:solidFill>
              </a:rPr>
              <a:t>g“</a:t>
            </a:r>
          </a:p>
        </p:txBody>
      </p:sp>
      <p:sp>
        <p:nvSpPr>
          <p:cNvPr id="9240" name="Line 24">
            <a:extLst>
              <a:ext uri="{FF2B5EF4-FFF2-40B4-BE49-F238E27FC236}">
                <a16:creationId xmlns:a16="http://schemas.microsoft.com/office/drawing/2014/main" id="{754BF343-5AF6-4DD5-BC56-71A0C0CC5E5B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4784725" y="4649788"/>
            <a:ext cx="2727325" cy="1254125"/>
          </a:xfrm>
          <a:prstGeom prst="line">
            <a:avLst/>
          </a:prstGeom>
          <a:noFill/>
          <a:ln w="12700">
            <a:solidFill>
              <a:srgbClr val="99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9241" name="Rectangle 25">
            <a:extLst>
              <a:ext uri="{FF2B5EF4-FFF2-40B4-BE49-F238E27FC236}">
                <a16:creationId xmlns:a16="http://schemas.microsoft.com/office/drawing/2014/main" id="{8D72D400-012C-4D6E-B92F-5EBAC7FEA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2100" y="6043613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3300"/>
                </a:solidFill>
              </a:rPr>
              <a:t>g‘</a:t>
            </a:r>
          </a:p>
        </p:txBody>
      </p:sp>
      <p:grpSp>
        <p:nvGrpSpPr>
          <p:cNvPr id="9242" name="Group 26">
            <a:extLst>
              <a:ext uri="{FF2B5EF4-FFF2-40B4-BE49-F238E27FC236}">
                <a16:creationId xmlns:a16="http://schemas.microsoft.com/office/drawing/2014/main" id="{D145BB6F-3057-4382-98FB-7FFBC6464534}"/>
              </a:ext>
            </a:extLst>
          </p:cNvPr>
          <p:cNvGrpSpPr>
            <a:grpSpLocks/>
          </p:cNvGrpSpPr>
          <p:nvPr/>
        </p:nvGrpSpPr>
        <p:grpSpPr bwMode="auto">
          <a:xfrm>
            <a:off x="6122988" y="5141913"/>
            <a:ext cx="136525" cy="136525"/>
            <a:chOff x="4220" y="3074"/>
            <a:chExt cx="86" cy="86"/>
          </a:xfrm>
        </p:grpSpPr>
        <p:sp>
          <p:nvSpPr>
            <p:cNvPr id="9243" name="Arc 27">
              <a:extLst>
                <a:ext uri="{FF2B5EF4-FFF2-40B4-BE49-F238E27FC236}">
                  <a16:creationId xmlns:a16="http://schemas.microsoft.com/office/drawing/2014/main" id="{9842B189-4ACC-4BE9-AC82-B9E85EDC8D56}"/>
                </a:ext>
              </a:extLst>
            </p:cNvPr>
            <p:cNvSpPr>
              <a:spLocks/>
            </p:cNvSpPr>
            <p:nvPr/>
          </p:nvSpPr>
          <p:spPr bwMode="auto">
            <a:xfrm rot="-1187118">
              <a:off x="4220" y="3074"/>
              <a:ext cx="86" cy="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  <p:sp>
          <p:nvSpPr>
            <p:cNvPr id="9244" name="Oval 28">
              <a:extLst>
                <a:ext uri="{FF2B5EF4-FFF2-40B4-BE49-F238E27FC236}">
                  <a16:creationId xmlns:a16="http://schemas.microsoft.com/office/drawing/2014/main" id="{B719EA39-3963-4D9B-BA00-2BBEB71F6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6" y="3118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</p:grpSp>
      <p:grpSp>
        <p:nvGrpSpPr>
          <p:cNvPr id="9245" name="Group 29">
            <a:extLst>
              <a:ext uri="{FF2B5EF4-FFF2-40B4-BE49-F238E27FC236}">
                <a16:creationId xmlns:a16="http://schemas.microsoft.com/office/drawing/2014/main" id="{0706686C-96C0-42DA-89EA-7F480B025689}"/>
              </a:ext>
            </a:extLst>
          </p:cNvPr>
          <p:cNvGrpSpPr>
            <a:grpSpLocks/>
          </p:cNvGrpSpPr>
          <p:nvPr/>
        </p:nvGrpSpPr>
        <p:grpSpPr bwMode="auto">
          <a:xfrm>
            <a:off x="6137275" y="2590800"/>
            <a:ext cx="136525" cy="136525"/>
            <a:chOff x="4220" y="3074"/>
            <a:chExt cx="86" cy="86"/>
          </a:xfrm>
        </p:grpSpPr>
        <p:sp>
          <p:nvSpPr>
            <p:cNvPr id="9246" name="Arc 30">
              <a:extLst>
                <a:ext uri="{FF2B5EF4-FFF2-40B4-BE49-F238E27FC236}">
                  <a16:creationId xmlns:a16="http://schemas.microsoft.com/office/drawing/2014/main" id="{6B249FA8-4BBC-4B31-B12D-7A3252CF6209}"/>
                </a:ext>
              </a:extLst>
            </p:cNvPr>
            <p:cNvSpPr>
              <a:spLocks/>
            </p:cNvSpPr>
            <p:nvPr/>
          </p:nvSpPr>
          <p:spPr bwMode="auto">
            <a:xfrm rot="-1187118">
              <a:off x="4220" y="3074"/>
              <a:ext cx="86" cy="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  <p:sp>
          <p:nvSpPr>
            <p:cNvPr id="9247" name="Oval 31">
              <a:extLst>
                <a:ext uri="{FF2B5EF4-FFF2-40B4-BE49-F238E27FC236}">
                  <a16:creationId xmlns:a16="http://schemas.microsoft.com/office/drawing/2014/main" id="{AC6D0CD5-BA1E-4A61-A866-C27F1D756F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6" y="3118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</p:grpSp>
      <p:sp>
        <p:nvSpPr>
          <p:cNvPr id="9249" name="Text Box 33">
            <a:extLst>
              <a:ext uri="{FF2B5EF4-FFF2-40B4-BE49-F238E27FC236}">
                <a16:creationId xmlns:a16="http://schemas.microsoft.com/office/drawing/2014/main" id="{7B2E457E-0CF2-422A-9211-82CC0A139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3" y="5072063"/>
            <a:ext cx="40068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Auf entsprechende Art erhält man eine 2. Hauptgerade der Ebene.</a:t>
            </a:r>
          </a:p>
        </p:txBody>
      </p:sp>
      <p:sp>
        <p:nvSpPr>
          <p:cNvPr id="9250" name="Text Box 34">
            <a:extLst>
              <a:ext uri="{FF2B5EF4-FFF2-40B4-BE49-F238E27FC236}">
                <a16:creationId xmlns:a16="http://schemas.microsoft.com/office/drawing/2014/main" id="{2B04F0EA-5290-44B8-8288-DDC8DF055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3" y="5791200"/>
            <a:ext cx="40068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Die Ebene g ist durch die beiden (einander schneidenden!) Hauptgeraden festgelgt.</a:t>
            </a:r>
          </a:p>
        </p:txBody>
      </p:sp>
      <p:sp>
        <p:nvSpPr>
          <p:cNvPr id="9251" name="Freeform 35">
            <a:extLst>
              <a:ext uri="{FF2B5EF4-FFF2-40B4-BE49-F238E27FC236}">
                <a16:creationId xmlns:a16="http://schemas.microsoft.com/office/drawing/2014/main" id="{3510D50D-1EB8-426C-9C58-488B4A7B519E}"/>
              </a:ext>
            </a:extLst>
          </p:cNvPr>
          <p:cNvSpPr>
            <a:spLocks/>
          </p:cNvSpPr>
          <p:nvPr/>
        </p:nvSpPr>
        <p:spPr bwMode="auto">
          <a:xfrm>
            <a:off x="8523288" y="1970088"/>
            <a:ext cx="141287" cy="544512"/>
          </a:xfrm>
          <a:custGeom>
            <a:avLst/>
            <a:gdLst>
              <a:gd name="T0" fmla="*/ 0 w 89"/>
              <a:gd name="T1" fmla="*/ 0 h 343"/>
              <a:gd name="T2" fmla="*/ 62 w 89"/>
              <a:gd name="T3" fmla="*/ 103 h 343"/>
              <a:gd name="T4" fmla="*/ 76 w 89"/>
              <a:gd name="T5" fmla="*/ 274 h 343"/>
              <a:gd name="T6" fmla="*/ 55 w 89"/>
              <a:gd name="T7" fmla="*/ 343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9" h="343">
                <a:moveTo>
                  <a:pt x="0" y="0"/>
                </a:moveTo>
                <a:cubicBezTo>
                  <a:pt x="43" y="29"/>
                  <a:pt x="22" y="63"/>
                  <a:pt x="62" y="103"/>
                </a:cubicBezTo>
                <a:cubicBezTo>
                  <a:pt x="89" y="184"/>
                  <a:pt x="88" y="117"/>
                  <a:pt x="76" y="274"/>
                </a:cubicBezTo>
                <a:cubicBezTo>
                  <a:pt x="74" y="295"/>
                  <a:pt x="72" y="326"/>
                  <a:pt x="55" y="34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9252" name="Rectangle 36">
            <a:extLst>
              <a:ext uri="{FF2B5EF4-FFF2-40B4-BE49-F238E27FC236}">
                <a16:creationId xmlns:a16="http://schemas.microsoft.com/office/drawing/2014/main" id="{834D6762-E39C-4ADD-8BBA-F8CB791A97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0413" y="2178050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latin typeface="Symbol" panose="05050102010706020507" pitchFamily="18" charset="2"/>
              </a:rPr>
              <a:t>g</a:t>
            </a:r>
            <a:r>
              <a:rPr lang="de-DE" altLang="de-DE" sz="1400"/>
              <a:t>“</a:t>
            </a:r>
          </a:p>
        </p:txBody>
      </p:sp>
      <p:sp>
        <p:nvSpPr>
          <p:cNvPr id="9253" name="Freeform 37">
            <a:extLst>
              <a:ext uri="{FF2B5EF4-FFF2-40B4-BE49-F238E27FC236}">
                <a16:creationId xmlns:a16="http://schemas.microsoft.com/office/drawing/2014/main" id="{E4BD8F71-9C65-4971-9746-A040E90B6A39}"/>
              </a:ext>
            </a:extLst>
          </p:cNvPr>
          <p:cNvSpPr>
            <a:spLocks/>
          </p:cNvSpPr>
          <p:nvPr/>
        </p:nvSpPr>
        <p:spPr bwMode="auto">
          <a:xfrm>
            <a:off x="8653463" y="4098925"/>
            <a:ext cx="274637" cy="854075"/>
          </a:xfrm>
          <a:custGeom>
            <a:avLst/>
            <a:gdLst>
              <a:gd name="T0" fmla="*/ 69 w 173"/>
              <a:gd name="T1" fmla="*/ 10 h 538"/>
              <a:gd name="T2" fmla="*/ 144 w 173"/>
              <a:gd name="T3" fmla="*/ 37 h 538"/>
              <a:gd name="T4" fmla="*/ 90 w 173"/>
              <a:gd name="T5" fmla="*/ 401 h 538"/>
              <a:gd name="T6" fmla="*/ 28 w 173"/>
              <a:gd name="T7" fmla="*/ 504 h 538"/>
              <a:gd name="T8" fmla="*/ 21 w 173"/>
              <a:gd name="T9" fmla="*/ 531 h 538"/>
              <a:gd name="T10" fmla="*/ 0 w 173"/>
              <a:gd name="T11" fmla="*/ 538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3" h="538">
                <a:moveTo>
                  <a:pt x="69" y="10"/>
                </a:moveTo>
                <a:cubicBezTo>
                  <a:pt x="106" y="0"/>
                  <a:pt x="118" y="11"/>
                  <a:pt x="144" y="37"/>
                </a:cubicBezTo>
                <a:cubicBezTo>
                  <a:pt x="148" y="121"/>
                  <a:pt x="173" y="343"/>
                  <a:pt x="90" y="401"/>
                </a:cubicBezTo>
                <a:cubicBezTo>
                  <a:pt x="80" y="440"/>
                  <a:pt x="61" y="481"/>
                  <a:pt x="28" y="504"/>
                </a:cubicBezTo>
                <a:cubicBezTo>
                  <a:pt x="26" y="513"/>
                  <a:pt x="27" y="524"/>
                  <a:pt x="21" y="531"/>
                </a:cubicBezTo>
                <a:cubicBezTo>
                  <a:pt x="16" y="537"/>
                  <a:pt x="0" y="538"/>
                  <a:pt x="0" y="53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9254" name="Rectangle 38">
            <a:extLst>
              <a:ext uri="{FF2B5EF4-FFF2-40B4-BE49-F238E27FC236}">
                <a16:creationId xmlns:a16="http://schemas.microsoft.com/office/drawing/2014/main" id="{B68CED6E-F6D9-4D90-AAB2-8256C3A02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9013" y="4410075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latin typeface="Symbol" panose="05050102010706020507" pitchFamily="18" charset="2"/>
              </a:rPr>
              <a:t>g</a:t>
            </a:r>
            <a:r>
              <a:rPr lang="de-DE" altLang="de-DE" sz="1400"/>
              <a:t>‘</a:t>
            </a:r>
          </a:p>
        </p:txBody>
      </p:sp>
      <p:grpSp>
        <p:nvGrpSpPr>
          <p:cNvPr id="9255" name="Group 39">
            <a:extLst>
              <a:ext uri="{FF2B5EF4-FFF2-40B4-BE49-F238E27FC236}">
                <a16:creationId xmlns:a16="http://schemas.microsoft.com/office/drawing/2014/main" id="{8469C925-BD9F-4DF6-8AFE-3DB167F19F55}"/>
              </a:ext>
            </a:extLst>
          </p:cNvPr>
          <p:cNvGrpSpPr>
            <a:grpSpLocks/>
          </p:cNvGrpSpPr>
          <p:nvPr/>
        </p:nvGrpSpPr>
        <p:grpSpPr bwMode="auto">
          <a:xfrm>
            <a:off x="2438400" y="631825"/>
            <a:ext cx="2070100" cy="1425575"/>
            <a:chOff x="597" y="3339"/>
            <a:chExt cx="1304" cy="898"/>
          </a:xfrm>
        </p:grpSpPr>
        <p:sp>
          <p:nvSpPr>
            <p:cNvPr id="9256" name="AutoShape 40">
              <a:extLst>
                <a:ext uri="{FF2B5EF4-FFF2-40B4-BE49-F238E27FC236}">
                  <a16:creationId xmlns:a16="http://schemas.microsoft.com/office/drawing/2014/main" id="{7EFA7FBE-508E-463D-A4A0-63D5F7B60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3339"/>
              <a:ext cx="836" cy="836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AT" altLang="de-DE"/>
            </a:p>
          </p:txBody>
        </p:sp>
        <p:sp>
          <p:nvSpPr>
            <p:cNvPr id="9257" name="WordArt 41">
              <a:extLst>
                <a:ext uri="{FF2B5EF4-FFF2-40B4-BE49-F238E27FC236}">
                  <a16:creationId xmlns:a16="http://schemas.microsoft.com/office/drawing/2014/main" id="{6B5C7A7C-FFB6-4B8A-81BB-D33E55DC4B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7" y="3793"/>
              <a:ext cx="734" cy="444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/>
              <a:r>
                <a:rPr lang="de-AT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Arial Black" panose="020B0A04020102020204" pitchFamily="34" charset="0"/>
                </a:rPr>
                <a:t>fertig!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2" grpId="0"/>
      <p:bldP spid="9225" grpId="0"/>
      <p:bldP spid="9226" grpId="0"/>
      <p:bldP spid="9229" grpId="0"/>
      <p:bldP spid="9230" grpId="0"/>
      <p:bldP spid="9235" grpId="0"/>
      <p:bldP spid="9249" grpId="0"/>
      <p:bldP spid="9250" grpId="0"/>
      <p:bldP spid="9252" grpId="0"/>
      <p:bldP spid="92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ihandform: Form 49">
            <a:extLst>
              <a:ext uri="{FF2B5EF4-FFF2-40B4-BE49-F238E27FC236}">
                <a16:creationId xmlns:a16="http://schemas.microsoft.com/office/drawing/2014/main" id="{D3E3FFBC-FDF1-4F0A-9804-48DDDF58F2F6}"/>
              </a:ext>
            </a:extLst>
          </p:cNvPr>
          <p:cNvSpPr/>
          <p:nvPr/>
        </p:nvSpPr>
        <p:spPr>
          <a:xfrm>
            <a:off x="4945013" y="823405"/>
            <a:ext cx="3591306" cy="2303526"/>
          </a:xfrm>
          <a:custGeom>
            <a:avLst/>
            <a:gdLst>
              <a:gd name="connsiteX0" fmla="*/ 0 w 3602736"/>
              <a:gd name="connsiteY0" fmla="*/ 6096 h 1207008"/>
              <a:gd name="connsiteX1" fmla="*/ 3602736 w 3602736"/>
              <a:gd name="connsiteY1" fmla="*/ 1207008 h 1207008"/>
              <a:gd name="connsiteX2" fmla="*/ 3602736 w 3602736"/>
              <a:gd name="connsiteY2" fmla="*/ 0 h 1207008"/>
              <a:gd name="connsiteX3" fmla="*/ 0 w 3602736"/>
              <a:gd name="connsiteY3" fmla="*/ 6096 h 1207008"/>
              <a:gd name="connsiteX0" fmla="*/ 0 w 3602736"/>
              <a:gd name="connsiteY0" fmla="*/ 291846 h 1492758"/>
              <a:gd name="connsiteX1" fmla="*/ 3602736 w 3602736"/>
              <a:gd name="connsiteY1" fmla="*/ 1492758 h 1492758"/>
              <a:gd name="connsiteX2" fmla="*/ 3564636 w 3602736"/>
              <a:gd name="connsiteY2" fmla="*/ 0 h 1492758"/>
              <a:gd name="connsiteX3" fmla="*/ 0 w 3602736"/>
              <a:gd name="connsiteY3" fmla="*/ 291846 h 1492758"/>
              <a:gd name="connsiteX0" fmla="*/ 0 w 3938016"/>
              <a:gd name="connsiteY0" fmla="*/ 291846 h 1157478"/>
              <a:gd name="connsiteX1" fmla="*/ 3938016 w 3938016"/>
              <a:gd name="connsiteY1" fmla="*/ 1157478 h 1157478"/>
              <a:gd name="connsiteX2" fmla="*/ 3564636 w 3938016"/>
              <a:gd name="connsiteY2" fmla="*/ 0 h 1157478"/>
              <a:gd name="connsiteX3" fmla="*/ 0 w 3938016"/>
              <a:gd name="connsiteY3" fmla="*/ 291846 h 1157478"/>
              <a:gd name="connsiteX0" fmla="*/ 0 w 3591306"/>
              <a:gd name="connsiteY0" fmla="*/ 2303526 h 2303526"/>
              <a:gd name="connsiteX1" fmla="*/ 3591306 w 3591306"/>
              <a:gd name="connsiteY1" fmla="*/ 1157478 h 2303526"/>
              <a:gd name="connsiteX2" fmla="*/ 3217926 w 3591306"/>
              <a:gd name="connsiteY2" fmla="*/ 0 h 2303526"/>
              <a:gd name="connsiteX3" fmla="*/ 0 w 3591306"/>
              <a:gd name="connsiteY3" fmla="*/ 2303526 h 230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306" h="2303526">
                <a:moveTo>
                  <a:pt x="0" y="2303526"/>
                </a:moveTo>
                <a:lnTo>
                  <a:pt x="3591306" y="1157478"/>
                </a:lnTo>
                <a:lnTo>
                  <a:pt x="3217926" y="0"/>
                </a:lnTo>
                <a:lnTo>
                  <a:pt x="0" y="230352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ECBD90CF-BA1D-434F-9794-B25ED6BE548D}"/>
              </a:ext>
            </a:extLst>
          </p:cNvPr>
          <p:cNvSpPr/>
          <p:nvPr/>
        </p:nvSpPr>
        <p:spPr>
          <a:xfrm>
            <a:off x="4925568" y="5102352"/>
            <a:ext cx="3602736" cy="1207008"/>
          </a:xfrm>
          <a:custGeom>
            <a:avLst/>
            <a:gdLst>
              <a:gd name="connsiteX0" fmla="*/ 0 w 3602736"/>
              <a:gd name="connsiteY0" fmla="*/ 6096 h 1207008"/>
              <a:gd name="connsiteX1" fmla="*/ 3602736 w 3602736"/>
              <a:gd name="connsiteY1" fmla="*/ 1207008 h 1207008"/>
              <a:gd name="connsiteX2" fmla="*/ 3602736 w 3602736"/>
              <a:gd name="connsiteY2" fmla="*/ 0 h 1207008"/>
              <a:gd name="connsiteX3" fmla="*/ 0 w 3602736"/>
              <a:gd name="connsiteY3" fmla="*/ 6096 h 1207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2736" h="1207008">
                <a:moveTo>
                  <a:pt x="0" y="6096"/>
                </a:moveTo>
                <a:lnTo>
                  <a:pt x="3602736" y="1207008"/>
                </a:lnTo>
                <a:lnTo>
                  <a:pt x="3602736" y="0"/>
                </a:lnTo>
                <a:lnTo>
                  <a:pt x="0" y="609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242" name="Rectangle 2">
            <a:extLst>
              <a:ext uri="{FF2B5EF4-FFF2-40B4-BE49-F238E27FC236}">
                <a16:creationId xmlns:a16="http://schemas.microsoft.com/office/drawing/2014/main" id="{F78E438F-CAD7-4619-BEF1-90593539CF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28875" y="31750"/>
            <a:ext cx="4592638" cy="369888"/>
          </a:xfrm>
          <a:solidFill>
            <a:srgbClr val="FFFFCC"/>
          </a:solidFill>
        </p:spPr>
        <p:txBody>
          <a:bodyPr/>
          <a:lstStyle/>
          <a:p>
            <a:r>
              <a:rPr lang="de-AT" altLang="de-DE" sz="2800"/>
              <a:t>Wahre Länge einer Strecke</a:t>
            </a:r>
          </a:p>
        </p:txBody>
      </p:sp>
      <p:graphicFrame>
        <p:nvGraphicFramePr>
          <p:cNvPr id="10276" name="Object 36">
            <a:extLst>
              <a:ext uri="{FF2B5EF4-FFF2-40B4-BE49-F238E27FC236}">
                <a16:creationId xmlns:a16="http://schemas.microsoft.com/office/drawing/2014/main" id="{1E40B54A-1083-4B8D-88F0-E5C1A0A3102F}"/>
              </a:ext>
            </a:extLst>
          </p:cNvPr>
          <p:cNvGraphicFramePr>
            <a:graphicFrameLocks noChangeAspect="1"/>
          </p:cNvGraphicFramePr>
          <p:nvPr>
            <p:ph sz="half" idx="1"/>
          </p:nvPr>
        </p:nvGraphicFramePr>
        <p:xfrm>
          <a:off x="1428750" y="2452688"/>
          <a:ext cx="16256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rmel" r:id="rId2" imgW="1625400" imgH="711000" progId="Equation.3">
                  <p:embed/>
                </p:oleObj>
              </mc:Choice>
              <mc:Fallback>
                <p:oleObj name="Formel" r:id="rId2" imgW="1625400" imgH="711000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2452688"/>
                        <a:ext cx="1625600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4" name="Text Box 4">
            <a:extLst>
              <a:ext uri="{FF2B5EF4-FFF2-40B4-BE49-F238E27FC236}">
                <a16:creationId xmlns:a16="http://schemas.microsoft.com/office/drawing/2014/main" id="{4D79122C-CBA3-47D7-BC7F-AB4B35A98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1527175"/>
            <a:ext cx="3822700" cy="119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 b="1"/>
              <a:t>Konstruktionsgang </a:t>
            </a:r>
            <a:r>
              <a:rPr lang="de-AT" altLang="de-DE" sz="1600"/>
              <a:t>(und Begründung)</a:t>
            </a:r>
            <a:r>
              <a:rPr lang="de-AT" altLang="de-DE" sz="1600" b="1"/>
              <a:t>:</a:t>
            </a:r>
          </a:p>
          <a:p>
            <a:pPr>
              <a:spcBef>
                <a:spcPct val="50000"/>
              </a:spcBef>
            </a:pPr>
            <a:r>
              <a:rPr lang="de-AT" altLang="de-DE" sz="1600"/>
              <a:t>In der Vektorrechnung lernt man die Länge eines Vektors als dessen Betrag zu berechnen: </a:t>
            </a:r>
          </a:p>
        </p:txBody>
      </p:sp>
      <p:sp>
        <p:nvSpPr>
          <p:cNvPr id="10245" name="AutoShape 5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C083F900-7B46-4FC6-806F-C739C3CFB8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6138863"/>
            <a:ext cx="773112" cy="719137"/>
          </a:xfrm>
          <a:prstGeom prst="actionButtonHome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10246" name="Text Box 6">
            <a:extLst>
              <a:ext uri="{FF2B5EF4-FFF2-40B4-BE49-F238E27FC236}">
                <a16:creationId xmlns:a16="http://schemas.microsoft.com/office/drawing/2014/main" id="{ABE38BC0-DEF3-42F7-A952-04E219409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5313" y="6400800"/>
            <a:ext cx="928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AT" altLang="de-DE" sz="2800">
                <a:solidFill>
                  <a:srgbClr val="008000"/>
                </a:solidFill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10247" name="Line 7">
            <a:extLst>
              <a:ext uri="{FF2B5EF4-FFF2-40B4-BE49-F238E27FC236}">
                <a16:creationId xmlns:a16="http://schemas.microsoft.com/office/drawing/2014/main" id="{0EF6175F-04B2-4B41-9A80-D90B3F47D5D4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1075" y="5111750"/>
            <a:ext cx="4141788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48" name="Line 8">
            <a:extLst>
              <a:ext uri="{FF2B5EF4-FFF2-40B4-BE49-F238E27FC236}">
                <a16:creationId xmlns:a16="http://schemas.microsoft.com/office/drawing/2014/main" id="{059A1A4D-3017-4D5C-A80E-A3B6C23158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41888" y="1973263"/>
            <a:ext cx="3592512" cy="1154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52" name="Line 12">
            <a:extLst>
              <a:ext uri="{FF2B5EF4-FFF2-40B4-BE49-F238E27FC236}">
                <a16:creationId xmlns:a16="http://schemas.microsoft.com/office/drawing/2014/main" id="{CE9C9545-2566-4BCB-A580-D0998D10D0E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32363" y="5113338"/>
            <a:ext cx="3595687" cy="1198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55" name="Text Box 15">
            <a:extLst>
              <a:ext uri="{FF2B5EF4-FFF2-40B4-BE49-F238E27FC236}">
                <a16:creationId xmlns:a16="http://schemas.microsoft.com/office/drawing/2014/main" id="{88ECA348-7746-4D57-A2D1-00CE97C65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0" y="766763"/>
            <a:ext cx="248443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800" b="1" dirty="0"/>
              <a:t>Wahre Länge von AB</a:t>
            </a:r>
            <a:r>
              <a:rPr lang="de-DE" altLang="de-DE" sz="1600" dirty="0"/>
              <a:t>:  </a:t>
            </a:r>
            <a:br>
              <a:rPr lang="de-DE" altLang="de-DE" sz="1600" dirty="0"/>
            </a:br>
            <a:r>
              <a:rPr lang="de-DE" altLang="de-DE" sz="1200" dirty="0">
                <a:sym typeface="Symbol" panose="05050102010706020507" pitchFamily="18" charset="2"/>
              </a:rPr>
              <a:t>A, B beliebig</a:t>
            </a:r>
            <a:endParaRPr lang="de-DE" altLang="de-DE" sz="1200" dirty="0"/>
          </a:p>
        </p:txBody>
      </p:sp>
      <p:sp>
        <p:nvSpPr>
          <p:cNvPr id="10256" name="Line 16">
            <a:extLst>
              <a:ext uri="{FF2B5EF4-FFF2-40B4-BE49-F238E27FC236}">
                <a16:creationId xmlns:a16="http://schemas.microsoft.com/office/drawing/2014/main" id="{03E3018B-35D2-4820-85ED-44F7788B66D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33950" y="3109913"/>
            <a:ext cx="3175" cy="20193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58" name="Rectangle 18">
            <a:extLst>
              <a:ext uri="{FF2B5EF4-FFF2-40B4-BE49-F238E27FC236}">
                <a16:creationId xmlns:a16="http://schemas.microsoft.com/office/drawing/2014/main" id="{AECF181A-DD58-4ECB-99F5-C20811270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1550" y="2917825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 dirty="0"/>
              <a:t>A“</a:t>
            </a:r>
          </a:p>
        </p:txBody>
      </p:sp>
      <p:sp>
        <p:nvSpPr>
          <p:cNvPr id="10259" name="Text Box 19">
            <a:extLst>
              <a:ext uri="{FF2B5EF4-FFF2-40B4-BE49-F238E27FC236}">
                <a16:creationId xmlns:a16="http://schemas.microsoft.com/office/drawing/2014/main" id="{DBB30EC0-99E3-43A1-ABB5-15732760C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250" y="3201988"/>
            <a:ext cx="40068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Für die Länge </a:t>
            </a:r>
            <a:r>
              <a:rPr lang="en-US" altLang="de-DE" sz="1600">
                <a:cs typeface="Times New Roman" panose="02020603050405020304" pitchFamily="18" charset="0"/>
              </a:rPr>
              <a:t>|AB| gilt:</a:t>
            </a:r>
          </a:p>
        </p:txBody>
      </p:sp>
      <p:sp>
        <p:nvSpPr>
          <p:cNvPr id="10261" name="Line 21">
            <a:extLst>
              <a:ext uri="{FF2B5EF4-FFF2-40B4-BE49-F238E27FC236}">
                <a16:creationId xmlns:a16="http://schemas.microsoft.com/office/drawing/2014/main" id="{6D1C6A11-B46C-4E7E-BA4A-661FF107FA4E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7769225" y="1216025"/>
            <a:ext cx="1158875" cy="371475"/>
          </a:xfrm>
          <a:prstGeom prst="line">
            <a:avLst/>
          </a:prstGeom>
          <a:noFill/>
          <a:ln w="19050">
            <a:solidFill>
              <a:srgbClr val="000099"/>
            </a:solidFill>
            <a:prstDash val="dashDot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grpSp>
        <p:nvGrpSpPr>
          <p:cNvPr id="10269" name="Group 29">
            <a:extLst>
              <a:ext uri="{FF2B5EF4-FFF2-40B4-BE49-F238E27FC236}">
                <a16:creationId xmlns:a16="http://schemas.microsoft.com/office/drawing/2014/main" id="{82AFBCCD-A4A8-45CD-82E0-8C964E727F25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8382000" y="1855788"/>
            <a:ext cx="136525" cy="136525"/>
            <a:chOff x="4220" y="3074"/>
            <a:chExt cx="86" cy="86"/>
          </a:xfrm>
        </p:grpSpPr>
        <p:sp>
          <p:nvSpPr>
            <p:cNvPr id="10270" name="Arc 30">
              <a:extLst>
                <a:ext uri="{FF2B5EF4-FFF2-40B4-BE49-F238E27FC236}">
                  <a16:creationId xmlns:a16="http://schemas.microsoft.com/office/drawing/2014/main" id="{1AC0365B-E903-4887-8058-1EEB19AE1AA0}"/>
                </a:ext>
              </a:extLst>
            </p:cNvPr>
            <p:cNvSpPr>
              <a:spLocks/>
            </p:cNvSpPr>
            <p:nvPr/>
          </p:nvSpPr>
          <p:spPr bwMode="auto">
            <a:xfrm rot="-1187118">
              <a:off x="4220" y="3074"/>
              <a:ext cx="86" cy="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  <p:sp>
          <p:nvSpPr>
            <p:cNvPr id="10271" name="Oval 31">
              <a:extLst>
                <a:ext uri="{FF2B5EF4-FFF2-40B4-BE49-F238E27FC236}">
                  <a16:creationId xmlns:a16="http://schemas.microsoft.com/office/drawing/2014/main" id="{F40B4341-8D73-4368-90E6-7BA9C53F9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6" y="3118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</p:grpSp>
      <p:sp>
        <p:nvSpPr>
          <p:cNvPr id="10272" name="Rectangle 32">
            <a:extLst>
              <a:ext uri="{FF2B5EF4-FFF2-40B4-BE49-F238E27FC236}">
                <a16:creationId xmlns:a16="http://schemas.microsoft.com/office/drawing/2014/main" id="{DB415759-EB71-47DD-B22E-62E832A5ED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9800" y="1774825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B“</a:t>
            </a:r>
          </a:p>
        </p:txBody>
      </p:sp>
      <p:sp>
        <p:nvSpPr>
          <p:cNvPr id="10273" name="Line 33">
            <a:extLst>
              <a:ext uri="{FF2B5EF4-FFF2-40B4-BE49-F238E27FC236}">
                <a16:creationId xmlns:a16="http://schemas.microsoft.com/office/drawing/2014/main" id="{D5369B9B-A9B4-42FD-9385-DF5EAB5DB64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23288" y="1957388"/>
            <a:ext cx="6350" cy="43815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74" name="Rectangle 34">
            <a:extLst>
              <a:ext uri="{FF2B5EF4-FFF2-40B4-BE49-F238E27FC236}">
                <a16:creationId xmlns:a16="http://schemas.microsoft.com/office/drawing/2014/main" id="{276B4262-89EC-4AFA-9DBA-44C01BE9EA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2025" y="5148263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A'</a:t>
            </a:r>
          </a:p>
        </p:txBody>
      </p:sp>
      <p:sp>
        <p:nvSpPr>
          <p:cNvPr id="10275" name="Rectangle 35">
            <a:extLst>
              <a:ext uri="{FF2B5EF4-FFF2-40B4-BE49-F238E27FC236}">
                <a16:creationId xmlns:a16="http://schemas.microsoft.com/office/drawing/2014/main" id="{4262F45E-079C-4137-9DEE-3AD97E2143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8688" y="6161088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B'</a:t>
            </a:r>
          </a:p>
        </p:txBody>
      </p:sp>
      <p:graphicFrame>
        <p:nvGraphicFramePr>
          <p:cNvPr id="10278" name="Object 38">
            <a:extLst>
              <a:ext uri="{FF2B5EF4-FFF2-40B4-BE49-F238E27FC236}">
                <a16:creationId xmlns:a16="http://schemas.microsoft.com/office/drawing/2014/main" id="{CBF81501-2E2B-435D-BBDC-B667F3A8D869}"/>
              </a:ext>
            </a:extLst>
          </p:cNvPr>
          <p:cNvGraphicFramePr>
            <a:graphicFrameLocks noChangeAspect="1"/>
          </p:cNvGraphicFramePr>
          <p:nvPr>
            <p:ph sz="half" idx="2"/>
          </p:nvPr>
        </p:nvGraphicFramePr>
        <p:xfrm>
          <a:off x="527050" y="3536950"/>
          <a:ext cx="3706813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rmel" r:id="rId4" imgW="2476440" imgH="266400" progId="Equation.3">
                  <p:embed/>
                </p:oleObj>
              </mc:Choice>
              <mc:Fallback>
                <p:oleObj name="Formel" r:id="rId4" imgW="2476440" imgH="26640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" y="3536950"/>
                        <a:ext cx="3706813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0" name="Text Box 40">
            <a:extLst>
              <a:ext uri="{FF2B5EF4-FFF2-40B4-BE49-F238E27FC236}">
                <a16:creationId xmlns:a16="http://schemas.microsoft.com/office/drawing/2014/main" id="{3C14A74A-286D-4A9B-B451-140FAA85AE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250" y="3943350"/>
            <a:ext cx="40068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Wegen des Satzes von Pythagoras gilt im Aufriss: </a:t>
            </a:r>
            <a:endParaRPr lang="en-US" altLang="de-DE" sz="1600">
              <a:cs typeface="Times New Roman" panose="02020603050405020304" pitchFamily="18" charset="0"/>
            </a:endParaRPr>
          </a:p>
        </p:txBody>
      </p:sp>
      <p:graphicFrame>
        <p:nvGraphicFramePr>
          <p:cNvPr id="10281" name="Object 41">
            <a:extLst>
              <a:ext uri="{FF2B5EF4-FFF2-40B4-BE49-F238E27FC236}">
                <a16:creationId xmlns:a16="http://schemas.microsoft.com/office/drawing/2014/main" id="{23AC8AE0-FE2B-4EE0-B547-709C5EE802A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55738" y="4222750"/>
          <a:ext cx="266700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rmel" r:id="rId6" imgW="1904760" imgH="266400" progId="Equation.3">
                  <p:embed/>
                </p:oleObj>
              </mc:Choice>
              <mc:Fallback>
                <p:oleObj name="Formel" r:id="rId6" imgW="1904760" imgH="26640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5738" y="4222750"/>
                        <a:ext cx="2667000" cy="37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2" name="Line 42">
            <a:extLst>
              <a:ext uri="{FF2B5EF4-FFF2-40B4-BE49-F238E27FC236}">
                <a16:creationId xmlns:a16="http://schemas.microsoft.com/office/drawing/2014/main" id="{1E650AB6-55AA-4114-B96D-24A7517BD2EE}"/>
              </a:ext>
            </a:extLst>
          </p:cNvPr>
          <p:cNvSpPr>
            <a:spLocks noChangeShapeType="1"/>
          </p:cNvSpPr>
          <p:nvPr/>
        </p:nvSpPr>
        <p:spPr bwMode="auto">
          <a:xfrm>
            <a:off x="4943475" y="3130550"/>
            <a:ext cx="3579813" cy="0"/>
          </a:xfrm>
          <a:prstGeom prst="line">
            <a:avLst/>
          </a:prstGeom>
          <a:noFill/>
          <a:ln w="9525" cap="rnd">
            <a:solidFill>
              <a:srgbClr val="9900CC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83" name="Rectangle 43">
            <a:extLst>
              <a:ext uri="{FF2B5EF4-FFF2-40B4-BE49-F238E27FC236}">
                <a16:creationId xmlns:a16="http://schemas.microsoft.com/office/drawing/2014/main" id="{91D2303D-C92C-4E8F-B0E9-38F46A27BF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1463" y="3122613"/>
            <a:ext cx="5984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00CC"/>
                </a:solidFill>
              </a:rPr>
              <a:t>(y</a:t>
            </a:r>
            <a:r>
              <a:rPr lang="de-DE" altLang="de-DE" sz="1400" baseline="-25000">
                <a:solidFill>
                  <a:srgbClr val="9900CC"/>
                </a:solidFill>
              </a:rPr>
              <a:t>2</a:t>
            </a:r>
            <a:r>
              <a:rPr lang="de-DE" altLang="de-DE" sz="1400">
                <a:solidFill>
                  <a:srgbClr val="9900CC"/>
                </a:solidFill>
              </a:rPr>
              <a:t>-y</a:t>
            </a:r>
            <a:r>
              <a:rPr lang="de-DE" altLang="de-DE" sz="1400" baseline="-25000">
                <a:solidFill>
                  <a:srgbClr val="9900CC"/>
                </a:solidFill>
              </a:rPr>
              <a:t>1</a:t>
            </a:r>
            <a:r>
              <a:rPr lang="de-DE" altLang="de-DE" sz="1400">
                <a:solidFill>
                  <a:srgbClr val="9900CC"/>
                </a:solidFill>
              </a:rPr>
              <a:t>)</a:t>
            </a:r>
          </a:p>
        </p:txBody>
      </p:sp>
      <p:sp>
        <p:nvSpPr>
          <p:cNvPr id="10284" name="Line 44">
            <a:extLst>
              <a:ext uri="{FF2B5EF4-FFF2-40B4-BE49-F238E27FC236}">
                <a16:creationId xmlns:a16="http://schemas.microsoft.com/office/drawing/2014/main" id="{A52EEBE5-3832-4E26-8CA2-6FF6F09887E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34400" y="1958975"/>
            <a:ext cx="0" cy="1165225"/>
          </a:xfrm>
          <a:prstGeom prst="line">
            <a:avLst/>
          </a:prstGeom>
          <a:noFill/>
          <a:ln w="9525" cap="rnd">
            <a:solidFill>
              <a:srgbClr val="9900CC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85" name="Rectangle 45">
            <a:extLst>
              <a:ext uri="{FF2B5EF4-FFF2-40B4-BE49-F238E27FC236}">
                <a16:creationId xmlns:a16="http://schemas.microsoft.com/office/drawing/2014/main" id="{0A63A4CC-9419-4EB1-8026-91372AB98D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9950" y="2425700"/>
            <a:ext cx="5984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00CC"/>
                </a:solidFill>
              </a:rPr>
              <a:t>(z</a:t>
            </a:r>
            <a:r>
              <a:rPr lang="de-DE" altLang="de-DE" sz="1400" baseline="-25000">
                <a:solidFill>
                  <a:srgbClr val="9900CC"/>
                </a:solidFill>
              </a:rPr>
              <a:t>2</a:t>
            </a:r>
            <a:r>
              <a:rPr lang="de-DE" altLang="de-DE" sz="1400">
                <a:solidFill>
                  <a:srgbClr val="9900CC"/>
                </a:solidFill>
              </a:rPr>
              <a:t>-z</a:t>
            </a:r>
            <a:r>
              <a:rPr lang="de-DE" altLang="de-DE" sz="1400" baseline="-25000">
                <a:solidFill>
                  <a:srgbClr val="9900CC"/>
                </a:solidFill>
              </a:rPr>
              <a:t>1</a:t>
            </a:r>
            <a:r>
              <a:rPr lang="de-DE" altLang="de-DE" sz="1400">
                <a:solidFill>
                  <a:srgbClr val="9900CC"/>
                </a:solidFill>
              </a:rPr>
              <a:t>)</a:t>
            </a:r>
          </a:p>
        </p:txBody>
      </p:sp>
      <p:grpSp>
        <p:nvGrpSpPr>
          <p:cNvPr id="10286" name="Group 46">
            <a:extLst>
              <a:ext uri="{FF2B5EF4-FFF2-40B4-BE49-F238E27FC236}">
                <a16:creationId xmlns:a16="http://schemas.microsoft.com/office/drawing/2014/main" id="{2FE37208-2A93-4BB5-BB2B-79379CF8E21B}"/>
              </a:ext>
            </a:extLst>
          </p:cNvPr>
          <p:cNvGrpSpPr>
            <a:grpSpLocks/>
          </p:cNvGrpSpPr>
          <p:nvPr/>
        </p:nvGrpSpPr>
        <p:grpSpPr bwMode="auto">
          <a:xfrm rot="-4072493">
            <a:off x="8383588" y="2992438"/>
            <a:ext cx="136525" cy="136525"/>
            <a:chOff x="4220" y="3074"/>
            <a:chExt cx="86" cy="86"/>
          </a:xfrm>
        </p:grpSpPr>
        <p:sp>
          <p:nvSpPr>
            <p:cNvPr id="10287" name="Arc 47">
              <a:extLst>
                <a:ext uri="{FF2B5EF4-FFF2-40B4-BE49-F238E27FC236}">
                  <a16:creationId xmlns:a16="http://schemas.microsoft.com/office/drawing/2014/main" id="{D97B1D6D-C0CB-4A85-8894-380788DEF809}"/>
                </a:ext>
              </a:extLst>
            </p:cNvPr>
            <p:cNvSpPr>
              <a:spLocks/>
            </p:cNvSpPr>
            <p:nvPr/>
          </p:nvSpPr>
          <p:spPr bwMode="auto">
            <a:xfrm rot="-1187118">
              <a:off x="4220" y="3074"/>
              <a:ext cx="86" cy="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  <p:sp>
          <p:nvSpPr>
            <p:cNvPr id="10288" name="Oval 48">
              <a:extLst>
                <a:ext uri="{FF2B5EF4-FFF2-40B4-BE49-F238E27FC236}">
                  <a16:creationId xmlns:a16="http://schemas.microsoft.com/office/drawing/2014/main" id="{9AA00EB7-3A36-4AF4-850E-7C67F75205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6" y="3118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</p:grpSp>
      <p:sp>
        <p:nvSpPr>
          <p:cNvPr id="10289" name="Line 49">
            <a:extLst>
              <a:ext uri="{FF2B5EF4-FFF2-40B4-BE49-F238E27FC236}">
                <a16:creationId xmlns:a16="http://schemas.microsoft.com/office/drawing/2014/main" id="{28C9F32A-8555-4E18-9AB2-C2D727E9539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28050" y="5114925"/>
            <a:ext cx="0" cy="1203325"/>
          </a:xfrm>
          <a:prstGeom prst="line">
            <a:avLst/>
          </a:prstGeom>
          <a:noFill/>
          <a:ln w="19050">
            <a:solidFill>
              <a:srgbClr val="000099"/>
            </a:solidFill>
            <a:prstDash val="dashDot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90" name="Rectangle 50">
            <a:extLst>
              <a:ext uri="{FF2B5EF4-FFF2-40B4-BE49-F238E27FC236}">
                <a16:creationId xmlns:a16="http://schemas.microsoft.com/office/drawing/2014/main" id="{008DBAA0-48B3-4777-A484-72AAC7D8B5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3600" y="5607050"/>
            <a:ext cx="5984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0099"/>
                </a:solidFill>
              </a:rPr>
              <a:t>(x</a:t>
            </a:r>
            <a:r>
              <a:rPr lang="de-DE" altLang="de-DE" sz="1400" baseline="-25000">
                <a:solidFill>
                  <a:srgbClr val="000099"/>
                </a:solidFill>
              </a:rPr>
              <a:t>2</a:t>
            </a:r>
            <a:r>
              <a:rPr lang="de-DE" altLang="de-DE" sz="1400">
                <a:solidFill>
                  <a:srgbClr val="000099"/>
                </a:solidFill>
              </a:rPr>
              <a:t>-x</a:t>
            </a:r>
            <a:r>
              <a:rPr lang="de-DE" altLang="de-DE" sz="1400" baseline="-25000">
                <a:solidFill>
                  <a:srgbClr val="000099"/>
                </a:solidFill>
              </a:rPr>
              <a:t>1</a:t>
            </a:r>
            <a:r>
              <a:rPr lang="de-DE" altLang="de-DE" sz="1400">
                <a:solidFill>
                  <a:srgbClr val="000099"/>
                </a:solidFill>
              </a:rPr>
              <a:t>)</a:t>
            </a:r>
          </a:p>
        </p:txBody>
      </p:sp>
      <p:sp>
        <p:nvSpPr>
          <p:cNvPr id="10292" name="Line 52">
            <a:extLst>
              <a:ext uri="{FF2B5EF4-FFF2-40B4-BE49-F238E27FC236}">
                <a16:creationId xmlns:a16="http://schemas.microsoft.com/office/drawing/2014/main" id="{9B3A5391-B83F-4D32-A040-74A8F910F0D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40300" y="819150"/>
            <a:ext cx="3225800" cy="2305050"/>
          </a:xfrm>
          <a:prstGeom prst="line">
            <a:avLst/>
          </a:prstGeom>
          <a:noFill/>
          <a:ln w="19050">
            <a:solidFill>
              <a:srgbClr val="FF0000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93" name="Rectangle 53">
            <a:extLst>
              <a:ext uri="{FF2B5EF4-FFF2-40B4-BE49-F238E27FC236}">
                <a16:creationId xmlns:a16="http://schemas.microsoft.com/office/drawing/2014/main" id="{CD78DDE2-2972-4AA9-ACCB-7D5229A0D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9450" y="1250950"/>
            <a:ext cx="5984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0099"/>
                </a:solidFill>
              </a:rPr>
              <a:t>(x</a:t>
            </a:r>
            <a:r>
              <a:rPr lang="de-DE" altLang="de-DE" sz="1400" baseline="-25000">
                <a:solidFill>
                  <a:srgbClr val="000099"/>
                </a:solidFill>
              </a:rPr>
              <a:t>2</a:t>
            </a:r>
            <a:r>
              <a:rPr lang="de-DE" altLang="de-DE" sz="1400">
                <a:solidFill>
                  <a:srgbClr val="000099"/>
                </a:solidFill>
              </a:rPr>
              <a:t>-x</a:t>
            </a:r>
            <a:r>
              <a:rPr lang="de-DE" altLang="de-DE" sz="1400" baseline="-25000">
                <a:solidFill>
                  <a:srgbClr val="000099"/>
                </a:solidFill>
              </a:rPr>
              <a:t>1</a:t>
            </a:r>
            <a:r>
              <a:rPr lang="de-DE" altLang="de-DE" sz="1400">
                <a:solidFill>
                  <a:srgbClr val="000099"/>
                </a:solidFill>
              </a:rPr>
              <a:t>)</a:t>
            </a:r>
          </a:p>
        </p:txBody>
      </p:sp>
      <p:sp>
        <p:nvSpPr>
          <p:cNvPr id="10294" name="Text Box 54">
            <a:extLst>
              <a:ext uri="{FF2B5EF4-FFF2-40B4-BE49-F238E27FC236}">
                <a16:creationId xmlns:a16="http://schemas.microsoft.com/office/drawing/2014/main" id="{D6439F70-B54B-4C3C-B842-30044F9107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250" y="4714875"/>
            <a:ext cx="40068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Wenn man nun mit dieser Kathete A“B“ und einer weiteren Kathete der Länge (x</a:t>
            </a:r>
            <a:r>
              <a:rPr lang="de-AT" altLang="de-DE" sz="1600" baseline="-25000"/>
              <a:t>2</a:t>
            </a:r>
            <a:r>
              <a:rPr lang="de-AT" altLang="de-DE" sz="1600"/>
              <a:t>-x</a:t>
            </a:r>
            <a:r>
              <a:rPr lang="de-AT" altLang="de-DE" sz="1600" baseline="-25000"/>
              <a:t>1</a:t>
            </a:r>
            <a:r>
              <a:rPr lang="de-AT" altLang="de-DE" sz="1600"/>
              <a:t>) ein rechtwinkeliges Dreieck zeichnet, hat die Hypotenuse dieses Dreiecks die Länge </a:t>
            </a:r>
            <a:r>
              <a:rPr lang="en-US" altLang="de-DE" sz="1600"/>
              <a:t>|AB|.</a:t>
            </a:r>
          </a:p>
        </p:txBody>
      </p:sp>
      <p:sp>
        <p:nvSpPr>
          <p:cNvPr id="10295" name="Text Box 55">
            <a:extLst>
              <a:ext uri="{FF2B5EF4-FFF2-40B4-BE49-F238E27FC236}">
                <a16:creationId xmlns:a16="http://schemas.microsoft.com/office/drawing/2014/main" id="{C210738B-EF0D-46E8-AA8B-01ECEED06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250" y="5788025"/>
            <a:ext cx="4135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Man muss also nur eine Normale auf A“B“ (zB durch B“) legen und dort </a:t>
            </a:r>
            <a:r>
              <a:rPr lang="en-US" altLang="de-DE" sz="1600"/>
              <a:t>(x</a:t>
            </a:r>
            <a:r>
              <a:rPr lang="en-US" altLang="de-DE" sz="1600" baseline="-25000"/>
              <a:t>2</a:t>
            </a:r>
            <a:r>
              <a:rPr lang="en-US" altLang="de-DE" sz="1600"/>
              <a:t>-x</a:t>
            </a:r>
            <a:r>
              <a:rPr lang="en-US" altLang="de-DE" sz="1600" baseline="-25000"/>
              <a:t>1</a:t>
            </a:r>
            <a:r>
              <a:rPr lang="en-US" altLang="de-DE" sz="1600"/>
              <a:t>) auftragen.</a:t>
            </a:r>
          </a:p>
        </p:txBody>
      </p:sp>
      <p:graphicFrame>
        <p:nvGraphicFramePr>
          <p:cNvPr id="10296" name="Object 56">
            <a:extLst>
              <a:ext uri="{FF2B5EF4-FFF2-40B4-BE49-F238E27FC236}">
                <a16:creationId xmlns:a16="http://schemas.microsoft.com/office/drawing/2014/main" id="{CB758646-5181-4D26-B887-F5A3B8372FA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26225" y="2540000"/>
          <a:ext cx="1370013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rmel" r:id="rId8" imgW="1396800" imgH="253800" progId="Equation.3">
                  <p:embed/>
                </p:oleObj>
              </mc:Choice>
              <mc:Fallback>
                <p:oleObj name="Formel" r:id="rId8" imgW="1396800" imgH="253800" progId="Equation.3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6225" y="2540000"/>
                        <a:ext cx="1370013" cy="247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7" name="Rectangle 57">
            <a:extLst>
              <a:ext uri="{FF2B5EF4-FFF2-40B4-BE49-F238E27FC236}">
                <a16:creationId xmlns:a16="http://schemas.microsoft.com/office/drawing/2014/main" id="{FE8EC63D-77E3-40DC-B940-A3DA28EB6019}"/>
              </a:ext>
            </a:extLst>
          </p:cNvPr>
          <p:cNvSpPr>
            <a:spLocks noChangeArrowheads="1"/>
          </p:cNvSpPr>
          <p:nvPr/>
        </p:nvSpPr>
        <p:spPr bwMode="auto">
          <a:xfrm rot="-2124532">
            <a:off x="5507038" y="1700213"/>
            <a:ext cx="1687512" cy="39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AT" altLang="de-DE" sz="2000" dirty="0">
                <a:solidFill>
                  <a:srgbClr val="FF0000"/>
                </a:solidFill>
              </a:rPr>
              <a:t>|A</a:t>
            </a:r>
            <a:r>
              <a:rPr lang="de-AT" altLang="de-DE" sz="2000" baseline="-25000" dirty="0">
                <a:solidFill>
                  <a:srgbClr val="FF0000"/>
                </a:solidFill>
              </a:rPr>
              <a:t>0</a:t>
            </a:r>
            <a:r>
              <a:rPr lang="de-AT" altLang="de-DE" sz="2000" dirty="0">
                <a:solidFill>
                  <a:srgbClr val="FF0000"/>
                </a:solidFill>
              </a:rPr>
              <a:t>B</a:t>
            </a:r>
            <a:r>
              <a:rPr lang="de-AT" altLang="de-DE" sz="2000" baseline="-25000" dirty="0">
                <a:solidFill>
                  <a:srgbClr val="FF0000"/>
                </a:solidFill>
              </a:rPr>
              <a:t>0</a:t>
            </a:r>
            <a:r>
              <a:rPr lang="de-AT" altLang="de-DE" sz="2000" dirty="0">
                <a:solidFill>
                  <a:srgbClr val="FF0000"/>
                </a:solidFill>
              </a:rPr>
              <a:t>| = wahre Länge von AB</a:t>
            </a:r>
          </a:p>
        </p:txBody>
      </p:sp>
      <p:grpSp>
        <p:nvGrpSpPr>
          <p:cNvPr id="10298" name="Group 58">
            <a:extLst>
              <a:ext uri="{FF2B5EF4-FFF2-40B4-BE49-F238E27FC236}">
                <a16:creationId xmlns:a16="http://schemas.microsoft.com/office/drawing/2014/main" id="{8A0DBE87-B37F-48C3-B31F-9C8019E04481}"/>
              </a:ext>
            </a:extLst>
          </p:cNvPr>
          <p:cNvGrpSpPr>
            <a:grpSpLocks/>
          </p:cNvGrpSpPr>
          <p:nvPr/>
        </p:nvGrpSpPr>
        <p:grpSpPr bwMode="auto">
          <a:xfrm>
            <a:off x="5226050" y="3406775"/>
            <a:ext cx="2070100" cy="1425575"/>
            <a:chOff x="597" y="3339"/>
            <a:chExt cx="1304" cy="898"/>
          </a:xfrm>
        </p:grpSpPr>
        <p:sp>
          <p:nvSpPr>
            <p:cNvPr id="10299" name="AutoShape 59">
              <a:extLst>
                <a:ext uri="{FF2B5EF4-FFF2-40B4-BE49-F238E27FC236}">
                  <a16:creationId xmlns:a16="http://schemas.microsoft.com/office/drawing/2014/main" id="{5D813A74-1B90-4984-94F7-D907AB161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3339"/>
              <a:ext cx="836" cy="836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AT" altLang="de-DE"/>
            </a:p>
          </p:txBody>
        </p:sp>
        <p:sp>
          <p:nvSpPr>
            <p:cNvPr id="10300" name="WordArt 60">
              <a:extLst>
                <a:ext uri="{FF2B5EF4-FFF2-40B4-BE49-F238E27FC236}">
                  <a16:creationId xmlns:a16="http://schemas.microsoft.com/office/drawing/2014/main" id="{C09A83A0-524D-4AE3-8879-2BBAF219DC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7" y="3793"/>
              <a:ext cx="734" cy="444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/>
              <a:r>
                <a:rPr lang="de-AT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Arial Black" panose="020B0A04020102020204" pitchFamily="34" charset="0"/>
                </a:rPr>
                <a:t>fertig!</a:t>
              </a:r>
            </a:p>
          </p:txBody>
        </p:sp>
      </p:grpSp>
      <p:sp>
        <p:nvSpPr>
          <p:cNvPr id="45" name="Rectangle 18">
            <a:extLst>
              <a:ext uri="{FF2B5EF4-FFF2-40B4-BE49-F238E27FC236}">
                <a16:creationId xmlns:a16="http://schemas.microsoft.com/office/drawing/2014/main" id="{309380EC-3807-4DBE-80D1-AEDEED39E1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1599" y="2909551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 dirty="0"/>
              <a:t>A</a:t>
            </a:r>
            <a:r>
              <a:rPr lang="de-DE" altLang="de-DE" sz="1400" baseline="-25000" dirty="0"/>
              <a:t>0</a:t>
            </a:r>
            <a:r>
              <a:rPr lang="de-DE" altLang="de-DE" sz="1400" dirty="0"/>
              <a:t>=</a:t>
            </a:r>
          </a:p>
        </p:txBody>
      </p:sp>
      <p:sp>
        <p:nvSpPr>
          <p:cNvPr id="46" name="Rectangle 18">
            <a:extLst>
              <a:ext uri="{FF2B5EF4-FFF2-40B4-BE49-F238E27FC236}">
                <a16:creationId xmlns:a16="http://schemas.microsoft.com/office/drawing/2014/main" id="{96E2B12E-C5E9-4909-8AD6-22D1D6E75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4115" y="608014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 dirty="0"/>
              <a:t>B</a:t>
            </a:r>
            <a:r>
              <a:rPr lang="de-DE" altLang="de-DE" sz="1400" baseline="-25000" dirty="0"/>
              <a:t>0</a:t>
            </a:r>
            <a:endParaRPr lang="de-DE" altLang="de-DE" sz="1400" dirty="0"/>
          </a:p>
        </p:txBody>
      </p:sp>
      <p:sp>
        <p:nvSpPr>
          <p:cNvPr id="47" name="Text Box 15">
            <a:extLst>
              <a:ext uri="{FF2B5EF4-FFF2-40B4-BE49-F238E27FC236}">
                <a16:creationId xmlns:a16="http://schemas.microsoft.com/office/drawing/2014/main" id="{A108DF67-123D-4B7C-873A-CFDBD81FBC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2527" y="910304"/>
            <a:ext cx="248443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800" b="1" dirty="0"/>
              <a:t>„Differenzendreieck-Methode“ </a:t>
            </a:r>
            <a:r>
              <a:rPr lang="de-DE" altLang="de-DE" sz="1800" dirty="0"/>
              <a:t>genannt</a:t>
            </a:r>
            <a:endParaRPr lang="de-DE" alt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0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0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2000"/>
                                        <p:tgtEl>
                                          <p:spTgt spid="1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10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0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2" grpId="0" animBg="1"/>
      <p:bldP spid="10244" grpId="0"/>
      <p:bldP spid="10246" grpId="0"/>
      <p:bldP spid="10259" grpId="0"/>
      <p:bldP spid="10280" grpId="0"/>
      <p:bldP spid="10283" grpId="0"/>
      <p:bldP spid="10285" grpId="0"/>
      <p:bldP spid="10290" grpId="0"/>
      <p:bldP spid="10293" grpId="0"/>
      <p:bldP spid="10294" grpId="0"/>
      <p:bldP spid="10295" grpId="0"/>
      <p:bldP spid="10297" grpId="0"/>
      <p:bldP spid="45" grpId="0"/>
      <p:bldP spid="46" grpId="0"/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1EEA9AA2-B7D8-4FB4-9805-9B438AD916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28875" y="31750"/>
            <a:ext cx="4592638" cy="369888"/>
          </a:xfrm>
          <a:solidFill>
            <a:srgbClr val="FFFFCC"/>
          </a:solidFill>
        </p:spPr>
        <p:txBody>
          <a:bodyPr/>
          <a:lstStyle/>
          <a:p>
            <a:r>
              <a:rPr lang="de-AT" altLang="de-DE" sz="2800"/>
              <a:t>Auftragen einer Strecke</a:t>
            </a:r>
          </a:p>
        </p:txBody>
      </p:sp>
      <p:sp>
        <p:nvSpPr>
          <p:cNvPr id="13316" name="Text Box 4">
            <a:extLst>
              <a:ext uri="{FF2B5EF4-FFF2-40B4-BE49-F238E27FC236}">
                <a16:creationId xmlns:a16="http://schemas.microsoft.com/office/drawing/2014/main" id="{64092B1C-6BFB-43C1-A2DB-8B776D8C5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1527175"/>
            <a:ext cx="3822700" cy="94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 b="1"/>
              <a:t>Konstruktionsgang:</a:t>
            </a:r>
          </a:p>
          <a:p>
            <a:pPr>
              <a:spcBef>
                <a:spcPct val="50000"/>
              </a:spcBef>
            </a:pPr>
            <a:r>
              <a:rPr lang="de-AT" altLang="de-DE" sz="1600"/>
              <a:t>Wäre g eine Hautpgerade, könnte man r sofort (im richtigen Riss) auftragen. </a:t>
            </a:r>
          </a:p>
        </p:txBody>
      </p:sp>
      <p:sp>
        <p:nvSpPr>
          <p:cNvPr id="13317" name="AutoShape 5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2FD558C5-F871-4D1E-9A83-8305699823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6138863"/>
            <a:ext cx="773112" cy="719137"/>
          </a:xfrm>
          <a:prstGeom prst="actionButtonHome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13318" name="Text Box 6">
            <a:extLst>
              <a:ext uri="{FF2B5EF4-FFF2-40B4-BE49-F238E27FC236}">
                <a16:creationId xmlns:a16="http://schemas.microsoft.com/office/drawing/2014/main" id="{E1A817AC-B08E-4A43-B293-1E02CED8F9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5313" y="6400800"/>
            <a:ext cx="928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AT" altLang="de-DE" sz="2800">
                <a:solidFill>
                  <a:srgbClr val="008000"/>
                </a:solidFill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13319" name="Line 7">
            <a:extLst>
              <a:ext uri="{FF2B5EF4-FFF2-40B4-BE49-F238E27FC236}">
                <a16:creationId xmlns:a16="http://schemas.microsoft.com/office/drawing/2014/main" id="{E9AA1ACA-1285-4220-9975-8F6357C46472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1075" y="5133975"/>
            <a:ext cx="4141788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3320" name="Line 8">
            <a:extLst>
              <a:ext uri="{FF2B5EF4-FFF2-40B4-BE49-F238E27FC236}">
                <a16:creationId xmlns:a16="http://schemas.microsoft.com/office/drawing/2014/main" id="{0735A9E6-4D32-4150-B0F5-0B38C6AA3AA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95800" y="1887538"/>
            <a:ext cx="4305300" cy="1382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3321" name="Line 9">
            <a:extLst>
              <a:ext uri="{FF2B5EF4-FFF2-40B4-BE49-F238E27FC236}">
                <a16:creationId xmlns:a16="http://schemas.microsoft.com/office/drawing/2014/main" id="{98BB689F-817A-4FE4-886A-15CE4F63DD3D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4688" y="4986338"/>
            <a:ext cx="4359275" cy="1452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3322" name="Text Box 10">
            <a:extLst>
              <a:ext uri="{FF2B5EF4-FFF2-40B4-BE49-F238E27FC236}">
                <a16:creationId xmlns:a16="http://schemas.microsoft.com/office/drawing/2014/main" id="{5B311041-D8E9-49D6-9398-C25762AA2C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750" y="588963"/>
            <a:ext cx="29972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800" b="1"/>
              <a:t>Auftragen einer Strecke (Länge) r auf einer Geraden</a:t>
            </a:r>
            <a:r>
              <a:rPr lang="de-DE" altLang="de-DE" sz="1600"/>
              <a:t>:  </a:t>
            </a:r>
            <a:br>
              <a:rPr lang="de-DE" altLang="de-DE" sz="1600"/>
            </a:br>
            <a:r>
              <a:rPr lang="de-DE" altLang="de-DE" sz="1200">
                <a:sym typeface="Symbol" panose="05050102010706020507" pitchFamily="18" charset="2"/>
              </a:rPr>
              <a:t>g, Pg und Strecke r gegeben</a:t>
            </a:r>
          </a:p>
        </p:txBody>
      </p:sp>
      <p:sp>
        <p:nvSpPr>
          <p:cNvPr id="13323" name="Line 11">
            <a:extLst>
              <a:ext uri="{FF2B5EF4-FFF2-40B4-BE49-F238E27FC236}">
                <a16:creationId xmlns:a16="http://schemas.microsoft.com/office/drawing/2014/main" id="{261B18DC-7379-44FE-810A-FFA67BB2157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33950" y="3121025"/>
            <a:ext cx="3175" cy="20193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3324" name="Rectangle 12">
            <a:extLst>
              <a:ext uri="{FF2B5EF4-FFF2-40B4-BE49-F238E27FC236}">
                <a16:creationId xmlns:a16="http://schemas.microsoft.com/office/drawing/2014/main" id="{196A4C40-88D5-48BC-AAC5-624F5948A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6813" y="3200400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P“</a:t>
            </a:r>
          </a:p>
        </p:txBody>
      </p:sp>
      <p:sp>
        <p:nvSpPr>
          <p:cNvPr id="13326" name="Line 14">
            <a:extLst>
              <a:ext uri="{FF2B5EF4-FFF2-40B4-BE49-F238E27FC236}">
                <a16:creationId xmlns:a16="http://schemas.microsoft.com/office/drawing/2014/main" id="{4D702E08-6F78-4519-9868-1AF8F5DE694C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7769225" y="1216025"/>
            <a:ext cx="1158875" cy="371475"/>
          </a:xfrm>
          <a:prstGeom prst="line">
            <a:avLst/>
          </a:prstGeom>
          <a:noFill/>
          <a:ln w="9525">
            <a:solidFill>
              <a:srgbClr val="000099"/>
            </a:solidFill>
            <a:prstDash val="dashDot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grpSp>
        <p:nvGrpSpPr>
          <p:cNvPr id="13327" name="Group 15">
            <a:extLst>
              <a:ext uri="{FF2B5EF4-FFF2-40B4-BE49-F238E27FC236}">
                <a16:creationId xmlns:a16="http://schemas.microsoft.com/office/drawing/2014/main" id="{2FF1B2C5-80C8-4C77-BE15-A7ED8EA96618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8382000" y="1855788"/>
            <a:ext cx="136525" cy="136525"/>
            <a:chOff x="4220" y="3074"/>
            <a:chExt cx="86" cy="86"/>
          </a:xfrm>
        </p:grpSpPr>
        <p:sp>
          <p:nvSpPr>
            <p:cNvPr id="13328" name="Arc 16">
              <a:extLst>
                <a:ext uri="{FF2B5EF4-FFF2-40B4-BE49-F238E27FC236}">
                  <a16:creationId xmlns:a16="http://schemas.microsoft.com/office/drawing/2014/main" id="{9CA17264-C0A2-4F10-8E75-B469A007613F}"/>
                </a:ext>
              </a:extLst>
            </p:cNvPr>
            <p:cNvSpPr>
              <a:spLocks/>
            </p:cNvSpPr>
            <p:nvPr/>
          </p:nvSpPr>
          <p:spPr bwMode="auto">
            <a:xfrm rot="-1187118">
              <a:off x="4220" y="3074"/>
              <a:ext cx="86" cy="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  <p:sp>
          <p:nvSpPr>
            <p:cNvPr id="13329" name="Oval 17">
              <a:extLst>
                <a:ext uri="{FF2B5EF4-FFF2-40B4-BE49-F238E27FC236}">
                  <a16:creationId xmlns:a16="http://schemas.microsoft.com/office/drawing/2014/main" id="{0AB89E89-1ADE-4B3D-B5F6-CC6D56451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6" y="3118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</p:grpSp>
      <p:sp>
        <p:nvSpPr>
          <p:cNvPr id="13330" name="Rectangle 18">
            <a:extLst>
              <a:ext uri="{FF2B5EF4-FFF2-40B4-BE49-F238E27FC236}">
                <a16:creationId xmlns:a16="http://schemas.microsoft.com/office/drawing/2014/main" id="{7E326E0A-F0C3-4EBC-98BF-E79A867646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1550" y="2068513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H“</a:t>
            </a:r>
          </a:p>
        </p:txBody>
      </p:sp>
      <p:sp>
        <p:nvSpPr>
          <p:cNvPr id="13331" name="Line 19">
            <a:extLst>
              <a:ext uri="{FF2B5EF4-FFF2-40B4-BE49-F238E27FC236}">
                <a16:creationId xmlns:a16="http://schemas.microsoft.com/office/drawing/2014/main" id="{88704107-55E1-435B-A5D0-1284887BD4D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12175" y="1968500"/>
            <a:ext cx="6350" cy="43561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3332" name="Rectangle 20">
            <a:extLst>
              <a:ext uri="{FF2B5EF4-FFF2-40B4-BE49-F238E27FC236}">
                <a16:creationId xmlns:a16="http://schemas.microsoft.com/office/drawing/2014/main" id="{E8B2D8E3-5CC3-48BF-94D6-5D23913EAA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2025" y="5148263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P'</a:t>
            </a:r>
          </a:p>
        </p:txBody>
      </p:sp>
      <p:sp>
        <p:nvSpPr>
          <p:cNvPr id="13333" name="Rectangle 21">
            <a:extLst>
              <a:ext uri="{FF2B5EF4-FFF2-40B4-BE49-F238E27FC236}">
                <a16:creationId xmlns:a16="http://schemas.microsoft.com/office/drawing/2014/main" id="{EBF4457F-1A45-48BA-ACEC-B030345707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3138" y="6138863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H'</a:t>
            </a:r>
          </a:p>
        </p:txBody>
      </p:sp>
      <p:sp>
        <p:nvSpPr>
          <p:cNvPr id="13344" name="Line 32">
            <a:extLst>
              <a:ext uri="{FF2B5EF4-FFF2-40B4-BE49-F238E27FC236}">
                <a16:creationId xmlns:a16="http://schemas.microsoft.com/office/drawing/2014/main" id="{8B06A097-C636-4415-99C6-B9E99F6B74E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09000" y="5114925"/>
            <a:ext cx="0" cy="1203325"/>
          </a:xfrm>
          <a:prstGeom prst="line">
            <a:avLst/>
          </a:prstGeom>
          <a:noFill/>
          <a:ln w="9525">
            <a:solidFill>
              <a:srgbClr val="000099"/>
            </a:solidFill>
            <a:prstDash val="dashDot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3346" name="Line 34">
            <a:extLst>
              <a:ext uri="{FF2B5EF4-FFF2-40B4-BE49-F238E27FC236}">
                <a16:creationId xmlns:a16="http://schemas.microsoft.com/office/drawing/2014/main" id="{82DAD05B-FAA0-4E3D-A498-E8C6BE09B60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40300" y="819150"/>
            <a:ext cx="3225800" cy="230505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3352" name="Text Box 40">
            <a:extLst>
              <a:ext uri="{FF2B5EF4-FFF2-40B4-BE49-F238E27FC236}">
                <a16:creationId xmlns:a16="http://schemas.microsoft.com/office/drawing/2014/main" id="{2777ED5E-0F2C-47C2-9D06-F39B4A6226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8350" y="568325"/>
            <a:ext cx="188118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/>
              <a:t>Braucht man zB, wenn man die Höhe eines Kegels, den Mittelpunkt und die Achse kennt.</a:t>
            </a:r>
            <a:br>
              <a:rPr lang="de-DE" altLang="de-DE" sz="1200"/>
            </a:br>
            <a:r>
              <a:rPr lang="de-DE" altLang="de-DE" sz="1200"/>
              <a:t>Oder die Kantenlänge eines Körpers …</a:t>
            </a:r>
          </a:p>
        </p:txBody>
      </p:sp>
      <p:sp>
        <p:nvSpPr>
          <p:cNvPr id="13353" name="Line 41">
            <a:extLst>
              <a:ext uri="{FF2B5EF4-FFF2-40B4-BE49-F238E27FC236}">
                <a16:creationId xmlns:a16="http://schemas.microsoft.com/office/drawing/2014/main" id="{D9CBB335-AAAE-4CB4-8974-6FEA3834C0D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0375" y="871538"/>
            <a:ext cx="1960563" cy="0"/>
          </a:xfrm>
          <a:prstGeom prst="line">
            <a:avLst/>
          </a:prstGeom>
          <a:noFill/>
          <a:ln w="19050">
            <a:solidFill>
              <a:srgbClr val="9900CC"/>
            </a:solidFill>
            <a:prstDash val="dashDot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3354" name="Text Box 42">
            <a:extLst>
              <a:ext uri="{FF2B5EF4-FFF2-40B4-BE49-F238E27FC236}">
                <a16:creationId xmlns:a16="http://schemas.microsoft.com/office/drawing/2014/main" id="{A38CA59F-7E01-4194-ABD4-D72446760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8338" y="609600"/>
            <a:ext cx="13382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AT" altLang="de-DE" sz="1400">
                <a:solidFill>
                  <a:srgbClr val="9900CC"/>
                </a:solidFill>
              </a:rPr>
              <a:t>Strecke r</a:t>
            </a:r>
          </a:p>
        </p:txBody>
      </p:sp>
      <p:sp>
        <p:nvSpPr>
          <p:cNvPr id="13355" name="Rectangle 43">
            <a:extLst>
              <a:ext uri="{FF2B5EF4-FFF2-40B4-BE49-F238E27FC236}">
                <a16:creationId xmlns:a16="http://schemas.microsoft.com/office/drawing/2014/main" id="{A5721D09-9930-4D84-BE2B-DE0E2F299C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0550" y="3016250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g“</a:t>
            </a:r>
          </a:p>
        </p:txBody>
      </p:sp>
      <p:sp>
        <p:nvSpPr>
          <p:cNvPr id="13356" name="Rectangle 44">
            <a:extLst>
              <a:ext uri="{FF2B5EF4-FFF2-40B4-BE49-F238E27FC236}">
                <a16:creationId xmlns:a16="http://schemas.microsoft.com/office/drawing/2014/main" id="{698CF8F8-6788-4292-B089-CCC77EBBEA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6113" y="5018088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g'</a:t>
            </a:r>
          </a:p>
        </p:txBody>
      </p:sp>
      <p:sp>
        <p:nvSpPr>
          <p:cNvPr id="13359" name="Text Box 47">
            <a:extLst>
              <a:ext uri="{FF2B5EF4-FFF2-40B4-BE49-F238E27FC236}">
                <a16:creationId xmlns:a16="http://schemas.microsoft.com/office/drawing/2014/main" id="{62890358-3C8A-4C81-8D14-AD5D31182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2593975"/>
            <a:ext cx="38227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Weil hier g eine allgemeine Gerade ist, benötigt man eine Hilfkonstruktion. Wähle dazu einen beliebigen Punkt H auf g.</a:t>
            </a:r>
          </a:p>
        </p:txBody>
      </p:sp>
      <p:sp>
        <p:nvSpPr>
          <p:cNvPr id="13360" name="Text Box 48">
            <a:extLst>
              <a:ext uri="{FF2B5EF4-FFF2-40B4-BE49-F238E27FC236}">
                <a16:creationId xmlns:a16="http://schemas.microsoft.com/office/drawing/2014/main" id="{6F639ECA-B06E-4BB5-B516-04B52AEA6B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800" y="3617913"/>
            <a:ext cx="3822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Ermittle die wahre Länge von PH.</a:t>
            </a:r>
          </a:p>
        </p:txBody>
      </p:sp>
      <p:sp>
        <p:nvSpPr>
          <p:cNvPr id="13361" name="Rectangle 49">
            <a:extLst>
              <a:ext uri="{FF2B5EF4-FFF2-40B4-BE49-F238E27FC236}">
                <a16:creationId xmlns:a16="http://schemas.microsoft.com/office/drawing/2014/main" id="{8FF31C67-B01F-48E9-85FA-D5FE87B5F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7213" y="630238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H</a:t>
            </a:r>
            <a:r>
              <a:rPr lang="de-DE" altLang="de-DE" sz="1400" baseline="-25000"/>
              <a:t>o</a:t>
            </a:r>
            <a:r>
              <a:rPr lang="de-DE" altLang="de-DE" sz="1400"/>
              <a:t>“</a:t>
            </a:r>
          </a:p>
        </p:txBody>
      </p:sp>
      <p:sp>
        <p:nvSpPr>
          <p:cNvPr id="13362" name="Rectangle 50">
            <a:extLst>
              <a:ext uri="{FF2B5EF4-FFF2-40B4-BE49-F238E27FC236}">
                <a16:creationId xmlns:a16="http://schemas.microsoft.com/office/drawing/2014/main" id="{90E51EC1-3A70-4204-881A-5611A3A002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7150" y="3208338"/>
            <a:ext cx="358775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=P</a:t>
            </a:r>
            <a:r>
              <a:rPr lang="de-DE" altLang="de-DE" sz="1400" baseline="-25000"/>
              <a:t>o</a:t>
            </a:r>
            <a:r>
              <a:rPr lang="de-DE" altLang="de-DE" sz="1400"/>
              <a:t>“</a:t>
            </a:r>
          </a:p>
        </p:txBody>
      </p:sp>
      <p:sp>
        <p:nvSpPr>
          <p:cNvPr id="13363" name="Text Box 51">
            <a:extLst>
              <a:ext uri="{FF2B5EF4-FFF2-40B4-BE49-F238E27FC236}">
                <a16:creationId xmlns:a16="http://schemas.microsoft.com/office/drawing/2014/main" id="{13CA8E65-F047-4B79-9865-C228DD5B82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800" y="4183063"/>
            <a:ext cx="38227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Auf P</a:t>
            </a:r>
            <a:r>
              <a:rPr lang="de-AT" altLang="de-DE" sz="1600" baseline="-25000"/>
              <a:t>o</a:t>
            </a:r>
            <a:r>
              <a:rPr lang="de-AT" altLang="de-DE" sz="1600"/>
              <a:t>H</a:t>
            </a:r>
            <a:r>
              <a:rPr lang="de-AT" altLang="de-DE" sz="1600" baseline="-25000"/>
              <a:t>o</a:t>
            </a:r>
            <a:r>
              <a:rPr lang="de-AT" altLang="de-DE" sz="1600"/>
              <a:t>, der wahren Länge von PH, kann man die Strecke r in wahrer Länge abschlagen. Den so erhalten Punkt S</a:t>
            </a:r>
            <a:r>
              <a:rPr lang="de-AT" altLang="de-DE" sz="1600" baseline="-25000"/>
              <a:t>o</a:t>
            </a:r>
            <a:r>
              <a:rPr lang="de-AT" altLang="de-DE" sz="1600"/>
              <a:t> muss man noch richtig in Aufriss und Grundriss übertragen.</a:t>
            </a:r>
          </a:p>
        </p:txBody>
      </p:sp>
      <p:sp>
        <p:nvSpPr>
          <p:cNvPr id="13366" name="Line 54">
            <a:extLst>
              <a:ext uri="{FF2B5EF4-FFF2-40B4-BE49-F238E27FC236}">
                <a16:creationId xmlns:a16="http://schemas.microsoft.com/office/drawing/2014/main" id="{D1E6944A-882D-440C-B432-C4C5CE9C002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41888" y="2003425"/>
            <a:ext cx="1570037" cy="1120775"/>
          </a:xfrm>
          <a:prstGeom prst="line">
            <a:avLst/>
          </a:prstGeom>
          <a:noFill/>
          <a:ln w="19050">
            <a:solidFill>
              <a:srgbClr val="9900CC"/>
            </a:solidFill>
            <a:prstDash val="dashDot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3367" name="Text Box 55">
            <a:extLst>
              <a:ext uri="{FF2B5EF4-FFF2-40B4-BE49-F238E27FC236}">
                <a16:creationId xmlns:a16="http://schemas.microsoft.com/office/drawing/2014/main" id="{4426C7FF-48AC-4448-8895-9CB5DD630FAB}"/>
              </a:ext>
            </a:extLst>
          </p:cNvPr>
          <p:cNvSpPr txBox="1">
            <a:spLocks noChangeArrowheads="1"/>
          </p:cNvSpPr>
          <p:nvPr/>
        </p:nvSpPr>
        <p:spPr bwMode="auto">
          <a:xfrm rot="-2162238">
            <a:off x="5051425" y="2255838"/>
            <a:ext cx="1338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AT" altLang="de-DE" sz="1400">
                <a:solidFill>
                  <a:srgbClr val="9900CC"/>
                </a:solidFill>
              </a:rPr>
              <a:t>Strecke r</a:t>
            </a:r>
          </a:p>
        </p:txBody>
      </p:sp>
      <p:sp>
        <p:nvSpPr>
          <p:cNvPr id="13368" name="Rectangle 56">
            <a:extLst>
              <a:ext uri="{FF2B5EF4-FFF2-40B4-BE49-F238E27FC236}">
                <a16:creationId xmlns:a16="http://schemas.microsoft.com/office/drawing/2014/main" id="{860D94A7-E010-4695-9496-A81150953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6813" y="1771650"/>
            <a:ext cx="358775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FF0000"/>
                </a:solidFill>
              </a:rPr>
              <a:t>S</a:t>
            </a:r>
            <a:r>
              <a:rPr lang="de-DE" altLang="de-DE" sz="1400" baseline="-25000">
                <a:solidFill>
                  <a:srgbClr val="FF0000"/>
                </a:solidFill>
              </a:rPr>
              <a:t>o</a:t>
            </a:r>
            <a:r>
              <a:rPr lang="de-DE" altLang="de-DE" sz="1400">
                <a:solidFill>
                  <a:srgbClr val="FF0000"/>
                </a:solidFill>
              </a:rPr>
              <a:t>“</a:t>
            </a:r>
          </a:p>
        </p:txBody>
      </p:sp>
      <p:sp>
        <p:nvSpPr>
          <p:cNvPr id="13369" name="Line 57">
            <a:extLst>
              <a:ext uri="{FF2B5EF4-FFF2-40B4-BE49-F238E27FC236}">
                <a16:creationId xmlns:a16="http://schemas.microsoft.com/office/drawing/2014/main" id="{DE4EF68F-4D4C-4F17-B559-3E4800808B24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311106" y="2202657"/>
            <a:ext cx="554037" cy="177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3370" name="Text Box 58">
            <a:extLst>
              <a:ext uri="{FF2B5EF4-FFF2-40B4-BE49-F238E27FC236}">
                <a16:creationId xmlns:a16="http://schemas.microsoft.com/office/drawing/2014/main" id="{31C676A4-056A-44AE-86C9-AEA4F6971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3663" y="2128838"/>
            <a:ext cx="404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//</a:t>
            </a:r>
          </a:p>
        </p:txBody>
      </p:sp>
      <p:sp>
        <p:nvSpPr>
          <p:cNvPr id="13371" name="Text Box 59">
            <a:extLst>
              <a:ext uri="{FF2B5EF4-FFF2-40B4-BE49-F238E27FC236}">
                <a16:creationId xmlns:a16="http://schemas.microsoft.com/office/drawing/2014/main" id="{DEEFD7BA-910E-4321-B11E-B451C190B0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1500" y="1204913"/>
            <a:ext cx="4048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//</a:t>
            </a:r>
          </a:p>
        </p:txBody>
      </p:sp>
      <p:sp>
        <p:nvSpPr>
          <p:cNvPr id="13372" name="Rectangle 60">
            <a:extLst>
              <a:ext uri="{FF2B5EF4-FFF2-40B4-BE49-F238E27FC236}">
                <a16:creationId xmlns:a16="http://schemas.microsoft.com/office/drawing/2014/main" id="{843D766A-9543-4DCE-8514-4F93A75DB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4163" y="2541588"/>
            <a:ext cx="358775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FF0000"/>
                </a:solidFill>
              </a:rPr>
              <a:t>S“</a:t>
            </a:r>
          </a:p>
        </p:txBody>
      </p:sp>
      <p:sp>
        <p:nvSpPr>
          <p:cNvPr id="13373" name="Line 61">
            <a:extLst>
              <a:ext uri="{FF2B5EF4-FFF2-40B4-BE49-F238E27FC236}">
                <a16:creationId xmlns:a16="http://schemas.microsoft.com/office/drawing/2014/main" id="{D12B94D9-3C48-4494-9538-3C8A67D0474E}"/>
              </a:ext>
            </a:extLst>
          </p:cNvPr>
          <p:cNvSpPr>
            <a:spLocks noChangeShapeType="1"/>
          </p:cNvSpPr>
          <p:nvPr/>
        </p:nvSpPr>
        <p:spPr bwMode="auto">
          <a:xfrm>
            <a:off x="6678613" y="2565400"/>
            <a:ext cx="4762" cy="315436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none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3374" name="Rectangle 62">
            <a:extLst>
              <a:ext uri="{FF2B5EF4-FFF2-40B4-BE49-F238E27FC236}">
                <a16:creationId xmlns:a16="http://schemas.microsoft.com/office/drawing/2014/main" id="{05111660-C52F-47DD-BC69-7A2DD3D15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9538" y="5734050"/>
            <a:ext cx="358775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FF0000"/>
                </a:solidFill>
              </a:rPr>
              <a:t>S‘</a:t>
            </a:r>
          </a:p>
        </p:txBody>
      </p:sp>
      <p:sp>
        <p:nvSpPr>
          <p:cNvPr id="13375" name="Text Box 63">
            <a:extLst>
              <a:ext uri="{FF2B5EF4-FFF2-40B4-BE49-F238E27FC236}">
                <a16:creationId xmlns:a16="http://schemas.microsoft.com/office/drawing/2014/main" id="{3E400066-3643-48A6-9DA3-E4E6441785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800" y="5686425"/>
            <a:ext cx="3822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Überprüfe die Richtigkeit der Konstruktion durch Ermittlung der wahren Länge von PS!</a:t>
            </a:r>
          </a:p>
        </p:txBody>
      </p:sp>
      <p:sp>
        <p:nvSpPr>
          <p:cNvPr id="13376" name="Line 64">
            <a:extLst>
              <a:ext uri="{FF2B5EF4-FFF2-40B4-BE49-F238E27FC236}">
                <a16:creationId xmlns:a16="http://schemas.microsoft.com/office/drawing/2014/main" id="{C963589C-5BF1-48FA-97B6-C2685B12D1E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33950" y="5138738"/>
            <a:ext cx="1747838" cy="581025"/>
          </a:xfrm>
          <a:prstGeom prst="line">
            <a:avLst/>
          </a:prstGeom>
          <a:noFill/>
          <a:ln w="19050">
            <a:solidFill>
              <a:srgbClr val="99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3377" name="Rectangle 65">
            <a:extLst>
              <a:ext uri="{FF2B5EF4-FFF2-40B4-BE49-F238E27FC236}">
                <a16:creationId xmlns:a16="http://schemas.microsoft.com/office/drawing/2014/main" id="{3154220D-112C-4958-B217-2FED33772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3713" y="5414963"/>
            <a:ext cx="358775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00CC"/>
                </a:solidFill>
              </a:rPr>
              <a:t>s‘</a:t>
            </a:r>
          </a:p>
        </p:txBody>
      </p:sp>
      <p:sp>
        <p:nvSpPr>
          <p:cNvPr id="13378" name="Line 66">
            <a:extLst>
              <a:ext uri="{FF2B5EF4-FFF2-40B4-BE49-F238E27FC236}">
                <a16:creationId xmlns:a16="http://schemas.microsoft.com/office/drawing/2014/main" id="{F7EEA80D-867E-434D-BB19-E448EA40E07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33950" y="2566988"/>
            <a:ext cx="1738313" cy="561975"/>
          </a:xfrm>
          <a:prstGeom prst="line">
            <a:avLst/>
          </a:prstGeom>
          <a:noFill/>
          <a:ln w="19050">
            <a:solidFill>
              <a:srgbClr val="99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3379" name="Rectangle 67">
            <a:extLst>
              <a:ext uri="{FF2B5EF4-FFF2-40B4-BE49-F238E27FC236}">
                <a16:creationId xmlns:a16="http://schemas.microsoft.com/office/drawing/2014/main" id="{DE157A6F-A129-478A-BFBD-79C1CE813D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6100" y="2852738"/>
            <a:ext cx="358775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00CC"/>
                </a:solidFill>
              </a:rPr>
              <a:t>s“</a:t>
            </a:r>
          </a:p>
        </p:txBody>
      </p:sp>
      <p:sp>
        <p:nvSpPr>
          <p:cNvPr id="13380" name="Line 68">
            <a:extLst>
              <a:ext uri="{FF2B5EF4-FFF2-40B4-BE49-F238E27FC236}">
                <a16:creationId xmlns:a16="http://schemas.microsoft.com/office/drawing/2014/main" id="{43C53ADB-E6C1-4B96-80BE-80A0B5EBF30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80200" y="5132388"/>
            <a:ext cx="0" cy="59055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Dot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grpSp>
        <p:nvGrpSpPr>
          <p:cNvPr id="13381" name="Group 69">
            <a:extLst>
              <a:ext uri="{FF2B5EF4-FFF2-40B4-BE49-F238E27FC236}">
                <a16:creationId xmlns:a16="http://schemas.microsoft.com/office/drawing/2014/main" id="{675414C3-44EE-4866-B357-2923A2320910}"/>
              </a:ext>
            </a:extLst>
          </p:cNvPr>
          <p:cNvGrpSpPr>
            <a:grpSpLocks/>
          </p:cNvGrpSpPr>
          <p:nvPr/>
        </p:nvGrpSpPr>
        <p:grpSpPr bwMode="auto">
          <a:xfrm>
            <a:off x="6815138" y="3133725"/>
            <a:ext cx="2070100" cy="1425575"/>
            <a:chOff x="597" y="3339"/>
            <a:chExt cx="1304" cy="898"/>
          </a:xfrm>
        </p:grpSpPr>
        <p:sp>
          <p:nvSpPr>
            <p:cNvPr id="13382" name="AutoShape 70">
              <a:extLst>
                <a:ext uri="{FF2B5EF4-FFF2-40B4-BE49-F238E27FC236}">
                  <a16:creationId xmlns:a16="http://schemas.microsoft.com/office/drawing/2014/main" id="{87F1E57F-CC66-4461-945E-0DF0F9264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3339"/>
              <a:ext cx="836" cy="836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AT" altLang="de-DE"/>
            </a:p>
          </p:txBody>
        </p:sp>
        <p:sp>
          <p:nvSpPr>
            <p:cNvPr id="13383" name="WordArt 71">
              <a:extLst>
                <a:ext uri="{FF2B5EF4-FFF2-40B4-BE49-F238E27FC236}">
                  <a16:creationId xmlns:a16="http://schemas.microsoft.com/office/drawing/2014/main" id="{906D5953-961A-46A1-960D-A80198AB0A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7" y="3793"/>
              <a:ext cx="734" cy="444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/>
              <a:r>
                <a:rPr lang="de-AT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Arial Black" panose="020B0A04020102020204" pitchFamily="34" charset="0"/>
                </a:rPr>
                <a:t>fertig!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3" dur="2000"/>
                                        <p:tgtEl>
                                          <p:spTgt spid="13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8" dur="200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3" dur="2000"/>
                                        <p:tgtEl>
                                          <p:spTgt spid="13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2000"/>
                                        <p:tgtEl>
                                          <p:spTgt spid="13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3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3" dur="2000"/>
                                        <p:tgtEl>
                                          <p:spTgt spid="13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3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3" dur="2000"/>
                                        <p:tgtEl>
                                          <p:spTgt spid="13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13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3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8" dur="2000"/>
                                        <p:tgtEl>
                                          <p:spTgt spid="13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13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8" dur="2000"/>
                                        <p:tgtEl>
                                          <p:spTgt spid="13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3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 nodeType="clickPar">
                      <p:stCondLst>
                        <p:cond delay="indefinite"/>
                      </p:stCondLst>
                      <p:childTnLst>
                        <p:par>
                          <p:cTn id="1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8" grpId="0"/>
      <p:bldP spid="13330" grpId="0"/>
      <p:bldP spid="13333" grpId="0"/>
      <p:bldP spid="13352" grpId="0"/>
      <p:bldP spid="13359" grpId="0"/>
      <p:bldP spid="13360" grpId="0"/>
      <p:bldP spid="13361" grpId="0"/>
      <p:bldP spid="13362" grpId="0"/>
      <p:bldP spid="13363" grpId="0"/>
      <p:bldP spid="13367" grpId="0"/>
      <p:bldP spid="13368" grpId="0"/>
      <p:bldP spid="13370" grpId="0"/>
      <p:bldP spid="13371" grpId="0"/>
      <p:bldP spid="13372" grpId="0"/>
      <p:bldP spid="13374" grpId="0"/>
      <p:bldP spid="13375" grpId="0"/>
      <p:bldP spid="13377" grpId="0"/>
      <p:bldP spid="133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43ECD18A-DFDD-4C45-9D45-BFA405FC87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13050" y="0"/>
            <a:ext cx="4433888" cy="425450"/>
          </a:xfrm>
          <a:solidFill>
            <a:srgbClr val="FFFFCC"/>
          </a:solidFill>
        </p:spPr>
        <p:txBody>
          <a:bodyPr/>
          <a:lstStyle/>
          <a:p>
            <a:r>
              <a:rPr lang="de-AT" altLang="de-DE" sz="2800"/>
              <a:t>Nulldrehen einer Ebene</a:t>
            </a:r>
          </a:p>
        </p:txBody>
      </p:sp>
      <p:sp>
        <p:nvSpPr>
          <p:cNvPr id="15363" name="Text Box 3">
            <a:extLst>
              <a:ext uri="{FF2B5EF4-FFF2-40B4-BE49-F238E27FC236}">
                <a16:creationId xmlns:a16="http://schemas.microsoft.com/office/drawing/2014/main" id="{0D74398F-DBE5-47B5-BA93-0C8FB7FC6B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000" y="630238"/>
            <a:ext cx="4537075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200"/>
              <a:t>Bemerkung: Unter Nulldrehen versteht man die Ebene in eine Hauptlage bringen – also parallel zu einer Bildebene – sodass man alles in wahrer Gestalt sieht (und Konstruktionen durchführen kann).</a:t>
            </a:r>
          </a:p>
        </p:txBody>
      </p:sp>
      <p:sp>
        <p:nvSpPr>
          <p:cNvPr id="15364" name="Text Box 4">
            <a:extLst>
              <a:ext uri="{FF2B5EF4-FFF2-40B4-BE49-F238E27FC236}">
                <a16:creationId xmlns:a16="http://schemas.microsoft.com/office/drawing/2014/main" id="{E50BBAEB-D3F3-4037-994D-7BA700D87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1530350"/>
            <a:ext cx="4344988" cy="143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 b="1"/>
              <a:t>Konstruktionsgang:</a:t>
            </a:r>
          </a:p>
          <a:p>
            <a:pPr>
              <a:spcBef>
                <a:spcPct val="50000"/>
              </a:spcBef>
            </a:pPr>
            <a:r>
              <a:rPr lang="de-AT" altLang="de-DE" sz="1600"/>
              <a:t>Sollte man von der Ebene noch keine Hauptgerade kennen, muss man zunächst eine ermitteln. Nur um Hauptgeraden kann eine Ebene parallel zu einer Bildebene gedreht werden.</a:t>
            </a:r>
          </a:p>
        </p:txBody>
      </p:sp>
      <p:sp>
        <p:nvSpPr>
          <p:cNvPr id="15365" name="AutoShape 5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D04AEE6A-1248-4378-B6B5-97E4B1EE3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6138863"/>
            <a:ext cx="773112" cy="719137"/>
          </a:xfrm>
          <a:prstGeom prst="actionButtonHome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15366" name="Text Box 6">
            <a:extLst>
              <a:ext uri="{FF2B5EF4-FFF2-40B4-BE49-F238E27FC236}">
                <a16:creationId xmlns:a16="http://schemas.microsoft.com/office/drawing/2014/main" id="{32CE4731-E123-44E6-9480-49A63CBDFA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5313" y="6400800"/>
            <a:ext cx="928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AT" altLang="de-DE" sz="2800">
                <a:solidFill>
                  <a:srgbClr val="008000"/>
                </a:solidFill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15367" name="Line 7">
            <a:extLst>
              <a:ext uri="{FF2B5EF4-FFF2-40B4-BE49-F238E27FC236}">
                <a16:creationId xmlns:a16="http://schemas.microsoft.com/office/drawing/2014/main" id="{41761890-A32C-42F7-822A-267FB7BC9217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0138" y="4448175"/>
            <a:ext cx="3776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5368" name="Line 8">
            <a:extLst>
              <a:ext uri="{FF2B5EF4-FFF2-40B4-BE49-F238E27FC236}">
                <a16:creationId xmlns:a16="http://schemas.microsoft.com/office/drawing/2014/main" id="{D5CA4887-F572-405E-B562-81CDD64EED5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53000" y="2298700"/>
            <a:ext cx="3592513" cy="1154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5369" name="Rectangle 9">
            <a:extLst>
              <a:ext uri="{FF2B5EF4-FFF2-40B4-BE49-F238E27FC236}">
                <a16:creationId xmlns:a16="http://schemas.microsoft.com/office/drawing/2014/main" id="{5AD5C6F8-C087-4BA9-9C36-4F4108E981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6488" y="4440238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g'</a:t>
            </a:r>
          </a:p>
        </p:txBody>
      </p:sp>
      <p:sp>
        <p:nvSpPr>
          <p:cNvPr id="15370" name="Rectangle 10">
            <a:extLst>
              <a:ext uri="{FF2B5EF4-FFF2-40B4-BE49-F238E27FC236}">
                <a16:creationId xmlns:a16="http://schemas.microsoft.com/office/drawing/2014/main" id="{AA6F8FDB-AE28-4283-B628-ED79D93DC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2688" y="3190875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g“</a:t>
            </a:r>
          </a:p>
        </p:txBody>
      </p:sp>
      <p:sp>
        <p:nvSpPr>
          <p:cNvPr id="15371" name="Line 11">
            <a:extLst>
              <a:ext uri="{FF2B5EF4-FFF2-40B4-BE49-F238E27FC236}">
                <a16:creationId xmlns:a16="http://schemas.microsoft.com/office/drawing/2014/main" id="{37FEAB1F-9136-4DFD-9A59-B3EBE5A2B5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2988" y="2462213"/>
            <a:ext cx="3771900" cy="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5372" name="Line 12">
            <a:extLst>
              <a:ext uri="{FF2B5EF4-FFF2-40B4-BE49-F238E27FC236}">
                <a16:creationId xmlns:a16="http://schemas.microsoft.com/office/drawing/2014/main" id="{2D6B4979-F79F-4639-BE67-2D80115F6C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72075" y="4111625"/>
            <a:ext cx="3598863" cy="1654175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5373" name="Rectangle 13">
            <a:extLst>
              <a:ext uri="{FF2B5EF4-FFF2-40B4-BE49-F238E27FC236}">
                <a16:creationId xmlns:a16="http://schemas.microsoft.com/office/drawing/2014/main" id="{CF373783-2FF6-4939-BD55-3A8583B2AD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875" y="2493963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8000"/>
                </a:solidFill>
              </a:rPr>
              <a:t>h</a:t>
            </a:r>
            <a:r>
              <a:rPr lang="de-DE" altLang="de-DE" sz="1400" baseline="-25000">
                <a:solidFill>
                  <a:srgbClr val="008000"/>
                </a:solidFill>
              </a:rPr>
              <a:t>1</a:t>
            </a:r>
            <a:r>
              <a:rPr lang="de-DE" altLang="de-DE" sz="1400">
                <a:solidFill>
                  <a:srgbClr val="008000"/>
                </a:solidFill>
              </a:rPr>
              <a:t>“</a:t>
            </a:r>
          </a:p>
        </p:txBody>
      </p:sp>
      <p:sp>
        <p:nvSpPr>
          <p:cNvPr id="15374" name="Rectangle 14">
            <a:extLst>
              <a:ext uri="{FF2B5EF4-FFF2-40B4-BE49-F238E27FC236}">
                <a16:creationId xmlns:a16="http://schemas.microsoft.com/office/drawing/2014/main" id="{2BBA86C3-822F-4BFC-917B-50A887BA2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4938" y="5710238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8000"/>
                </a:solidFill>
              </a:rPr>
              <a:t>h</a:t>
            </a:r>
            <a:r>
              <a:rPr lang="de-DE" altLang="de-DE" sz="1400" baseline="-25000">
                <a:solidFill>
                  <a:srgbClr val="008000"/>
                </a:solidFill>
              </a:rPr>
              <a:t>1</a:t>
            </a:r>
            <a:r>
              <a:rPr lang="de-DE" altLang="de-DE" sz="1400">
                <a:solidFill>
                  <a:srgbClr val="008000"/>
                </a:solidFill>
              </a:rPr>
              <a:t>‘</a:t>
            </a:r>
          </a:p>
        </p:txBody>
      </p:sp>
      <p:sp>
        <p:nvSpPr>
          <p:cNvPr id="15375" name="Text Box 15">
            <a:extLst>
              <a:ext uri="{FF2B5EF4-FFF2-40B4-BE49-F238E27FC236}">
                <a16:creationId xmlns:a16="http://schemas.microsoft.com/office/drawing/2014/main" id="{BF4824CA-B1FB-4FB4-9EE6-2A1381889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0" y="477838"/>
            <a:ext cx="248443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800" b="1"/>
              <a:t>Nulldrehen einer Ebene </a:t>
            </a:r>
            <a:r>
              <a:rPr lang="de-DE" altLang="de-DE" sz="1800" b="1">
                <a:latin typeface="Symbol" panose="05050102010706020507" pitchFamily="18" charset="2"/>
              </a:rPr>
              <a:t>e</a:t>
            </a:r>
            <a:r>
              <a:rPr lang="de-DE" altLang="de-DE" sz="1600"/>
              <a:t>:  </a:t>
            </a:r>
            <a:br>
              <a:rPr lang="de-DE" altLang="de-DE" sz="1600"/>
            </a:br>
            <a:r>
              <a:rPr lang="de-DE" altLang="de-DE" sz="1200">
                <a:sym typeface="Symbol" panose="05050102010706020507" pitchFamily="18" charset="2"/>
              </a:rPr>
              <a:t> durch g und h1  gegeben </a:t>
            </a:r>
            <a:br>
              <a:rPr lang="de-DE" altLang="de-DE" sz="1200">
                <a:sym typeface="Symbol" panose="05050102010706020507" pitchFamily="18" charset="2"/>
              </a:rPr>
            </a:br>
            <a:endParaRPr lang="de-DE" altLang="de-DE" sz="1200"/>
          </a:p>
        </p:txBody>
      </p:sp>
      <p:sp>
        <p:nvSpPr>
          <p:cNvPr id="15376" name="Line 16">
            <a:extLst>
              <a:ext uri="{FF2B5EF4-FFF2-40B4-BE49-F238E27FC236}">
                <a16:creationId xmlns:a16="http://schemas.microsoft.com/office/drawing/2014/main" id="{767E3A06-FDF3-433F-84B2-A9BFECB90D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87975" y="3306763"/>
            <a:ext cx="1588" cy="113665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5377" name="Rectangle 17">
            <a:extLst>
              <a:ext uri="{FF2B5EF4-FFF2-40B4-BE49-F238E27FC236}">
                <a16:creationId xmlns:a16="http://schemas.microsoft.com/office/drawing/2014/main" id="{2B82135F-C586-44D0-9BE8-C380B74755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7825" y="3330575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A“</a:t>
            </a:r>
          </a:p>
        </p:txBody>
      </p:sp>
      <p:sp>
        <p:nvSpPr>
          <p:cNvPr id="15378" name="Line 18">
            <a:extLst>
              <a:ext uri="{FF2B5EF4-FFF2-40B4-BE49-F238E27FC236}">
                <a16:creationId xmlns:a16="http://schemas.microsoft.com/office/drawing/2014/main" id="{AB01B6E9-A283-4758-B64C-224CCE14B055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4324351" y="4397375"/>
            <a:ext cx="2640012" cy="1214437"/>
          </a:xfrm>
          <a:prstGeom prst="line">
            <a:avLst/>
          </a:prstGeom>
          <a:noFill/>
          <a:ln w="19050">
            <a:solidFill>
              <a:srgbClr val="993300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grpSp>
        <p:nvGrpSpPr>
          <p:cNvPr id="15379" name="Group 19">
            <a:extLst>
              <a:ext uri="{FF2B5EF4-FFF2-40B4-BE49-F238E27FC236}">
                <a16:creationId xmlns:a16="http://schemas.microsoft.com/office/drawing/2014/main" id="{D29DE393-F62E-42EC-9CC9-C059AF2BE771}"/>
              </a:ext>
            </a:extLst>
          </p:cNvPr>
          <p:cNvGrpSpPr>
            <a:grpSpLocks/>
          </p:cNvGrpSpPr>
          <p:nvPr/>
        </p:nvGrpSpPr>
        <p:grpSpPr bwMode="auto">
          <a:xfrm>
            <a:off x="5818188" y="5283200"/>
            <a:ext cx="136525" cy="136525"/>
            <a:chOff x="4220" y="3074"/>
            <a:chExt cx="86" cy="86"/>
          </a:xfrm>
        </p:grpSpPr>
        <p:sp>
          <p:nvSpPr>
            <p:cNvPr id="15380" name="Arc 20">
              <a:extLst>
                <a:ext uri="{FF2B5EF4-FFF2-40B4-BE49-F238E27FC236}">
                  <a16:creationId xmlns:a16="http://schemas.microsoft.com/office/drawing/2014/main" id="{847736A0-56A9-4C10-A20E-67C615C12CE9}"/>
                </a:ext>
              </a:extLst>
            </p:cNvPr>
            <p:cNvSpPr>
              <a:spLocks/>
            </p:cNvSpPr>
            <p:nvPr/>
          </p:nvSpPr>
          <p:spPr bwMode="auto">
            <a:xfrm rot="-1187118">
              <a:off x="4220" y="3074"/>
              <a:ext cx="86" cy="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  <p:sp>
          <p:nvSpPr>
            <p:cNvPr id="15381" name="Oval 21">
              <a:extLst>
                <a:ext uri="{FF2B5EF4-FFF2-40B4-BE49-F238E27FC236}">
                  <a16:creationId xmlns:a16="http://schemas.microsoft.com/office/drawing/2014/main" id="{647E162A-9B29-484C-A7CE-00185828C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6" y="3118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AT"/>
            </a:p>
          </p:txBody>
        </p:sp>
      </p:grpSp>
      <p:sp>
        <p:nvSpPr>
          <p:cNvPr id="15382" name="Freeform 22">
            <a:extLst>
              <a:ext uri="{FF2B5EF4-FFF2-40B4-BE49-F238E27FC236}">
                <a16:creationId xmlns:a16="http://schemas.microsoft.com/office/drawing/2014/main" id="{5B30ED41-A3A8-4BBE-BD50-FAA894DCEDAB}"/>
              </a:ext>
            </a:extLst>
          </p:cNvPr>
          <p:cNvSpPr>
            <a:spLocks/>
          </p:cNvSpPr>
          <p:nvPr/>
        </p:nvSpPr>
        <p:spPr bwMode="auto">
          <a:xfrm>
            <a:off x="4767263" y="2449513"/>
            <a:ext cx="196850" cy="1001712"/>
          </a:xfrm>
          <a:custGeom>
            <a:avLst/>
            <a:gdLst>
              <a:gd name="T0" fmla="*/ 55 w 124"/>
              <a:gd name="T1" fmla="*/ 0 h 644"/>
              <a:gd name="T2" fmla="*/ 28 w 124"/>
              <a:gd name="T3" fmla="*/ 48 h 644"/>
              <a:gd name="T4" fmla="*/ 0 w 124"/>
              <a:gd name="T5" fmla="*/ 130 h 644"/>
              <a:gd name="T6" fmla="*/ 21 w 124"/>
              <a:gd name="T7" fmla="*/ 240 h 644"/>
              <a:gd name="T8" fmla="*/ 7 w 124"/>
              <a:gd name="T9" fmla="*/ 391 h 644"/>
              <a:gd name="T10" fmla="*/ 76 w 124"/>
              <a:gd name="T11" fmla="*/ 535 h 644"/>
              <a:gd name="T12" fmla="*/ 83 w 124"/>
              <a:gd name="T13" fmla="*/ 555 h 644"/>
              <a:gd name="T14" fmla="*/ 96 w 124"/>
              <a:gd name="T15" fmla="*/ 576 h 644"/>
              <a:gd name="T16" fmla="*/ 124 w 124"/>
              <a:gd name="T17" fmla="*/ 644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" h="644">
                <a:moveTo>
                  <a:pt x="55" y="0"/>
                </a:moveTo>
                <a:cubicBezTo>
                  <a:pt x="47" y="17"/>
                  <a:pt x="35" y="31"/>
                  <a:pt x="28" y="48"/>
                </a:cubicBezTo>
                <a:cubicBezTo>
                  <a:pt x="16" y="79"/>
                  <a:pt x="20" y="102"/>
                  <a:pt x="0" y="130"/>
                </a:cubicBezTo>
                <a:cubicBezTo>
                  <a:pt x="6" y="167"/>
                  <a:pt x="9" y="204"/>
                  <a:pt x="21" y="240"/>
                </a:cubicBezTo>
                <a:cubicBezTo>
                  <a:pt x="30" y="377"/>
                  <a:pt x="32" y="316"/>
                  <a:pt x="7" y="391"/>
                </a:cubicBezTo>
                <a:cubicBezTo>
                  <a:pt x="20" y="448"/>
                  <a:pt x="35" y="494"/>
                  <a:pt x="76" y="535"/>
                </a:cubicBezTo>
                <a:cubicBezTo>
                  <a:pt x="78" y="542"/>
                  <a:pt x="80" y="549"/>
                  <a:pt x="83" y="555"/>
                </a:cubicBezTo>
                <a:cubicBezTo>
                  <a:pt x="87" y="562"/>
                  <a:pt x="93" y="568"/>
                  <a:pt x="96" y="576"/>
                </a:cubicBezTo>
                <a:cubicBezTo>
                  <a:pt x="105" y="596"/>
                  <a:pt x="106" y="629"/>
                  <a:pt x="124" y="64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5383" name="Rectangle 23">
            <a:extLst>
              <a:ext uri="{FF2B5EF4-FFF2-40B4-BE49-F238E27FC236}">
                <a16:creationId xmlns:a16="http://schemas.microsoft.com/office/drawing/2014/main" id="{0F868FEE-B00E-4879-A69E-AAA66E354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8700" y="2862263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latin typeface="Symbol" panose="05050102010706020507" pitchFamily="18" charset="2"/>
              </a:rPr>
              <a:t>e</a:t>
            </a:r>
            <a:r>
              <a:rPr lang="de-DE" altLang="de-DE" sz="1400"/>
              <a:t>“</a:t>
            </a:r>
          </a:p>
        </p:txBody>
      </p:sp>
      <p:sp>
        <p:nvSpPr>
          <p:cNvPr id="15384" name="Rectangle 24">
            <a:extLst>
              <a:ext uri="{FF2B5EF4-FFF2-40B4-BE49-F238E27FC236}">
                <a16:creationId xmlns:a16="http://schemas.microsoft.com/office/drawing/2014/main" id="{082CB2C0-842E-48AF-8246-1E1D6FBC33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1100" y="5062538"/>
            <a:ext cx="1397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latin typeface="Symbol" panose="05050102010706020507" pitchFamily="18" charset="2"/>
              </a:rPr>
              <a:t>e</a:t>
            </a:r>
            <a:r>
              <a:rPr lang="de-DE" altLang="de-DE" sz="1400"/>
              <a:t>‘</a:t>
            </a:r>
          </a:p>
        </p:txBody>
      </p:sp>
      <p:sp>
        <p:nvSpPr>
          <p:cNvPr id="15385" name="Freeform 25">
            <a:extLst>
              <a:ext uri="{FF2B5EF4-FFF2-40B4-BE49-F238E27FC236}">
                <a16:creationId xmlns:a16="http://schemas.microsoft.com/office/drawing/2014/main" id="{721216E8-BE6E-492C-9A4E-FBECCD97773E}"/>
              </a:ext>
            </a:extLst>
          </p:cNvPr>
          <p:cNvSpPr>
            <a:spLocks/>
          </p:cNvSpPr>
          <p:nvPr/>
        </p:nvSpPr>
        <p:spPr bwMode="auto">
          <a:xfrm>
            <a:off x="4865688" y="4452938"/>
            <a:ext cx="315912" cy="1327150"/>
          </a:xfrm>
          <a:custGeom>
            <a:avLst/>
            <a:gdLst>
              <a:gd name="T0" fmla="*/ 28 w 199"/>
              <a:gd name="T1" fmla="*/ 0 h 836"/>
              <a:gd name="T2" fmla="*/ 21 w 199"/>
              <a:gd name="T3" fmla="*/ 27 h 836"/>
              <a:gd name="T4" fmla="*/ 14 w 199"/>
              <a:gd name="T5" fmla="*/ 96 h 836"/>
              <a:gd name="T6" fmla="*/ 0 w 199"/>
              <a:gd name="T7" fmla="*/ 137 h 836"/>
              <a:gd name="T8" fmla="*/ 7 w 199"/>
              <a:gd name="T9" fmla="*/ 390 h 836"/>
              <a:gd name="T10" fmla="*/ 28 w 199"/>
              <a:gd name="T11" fmla="*/ 480 h 836"/>
              <a:gd name="T12" fmla="*/ 41 w 199"/>
              <a:gd name="T13" fmla="*/ 521 h 836"/>
              <a:gd name="T14" fmla="*/ 96 w 199"/>
              <a:gd name="T15" fmla="*/ 678 h 836"/>
              <a:gd name="T16" fmla="*/ 144 w 199"/>
              <a:gd name="T17" fmla="*/ 761 h 836"/>
              <a:gd name="T18" fmla="*/ 172 w 199"/>
              <a:gd name="T19" fmla="*/ 836 h 836"/>
              <a:gd name="T20" fmla="*/ 199 w 199"/>
              <a:gd name="T21" fmla="*/ 829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9" h="836">
                <a:moveTo>
                  <a:pt x="28" y="0"/>
                </a:moveTo>
                <a:cubicBezTo>
                  <a:pt x="26" y="9"/>
                  <a:pt x="22" y="18"/>
                  <a:pt x="21" y="27"/>
                </a:cubicBezTo>
                <a:cubicBezTo>
                  <a:pt x="18" y="50"/>
                  <a:pt x="18" y="73"/>
                  <a:pt x="14" y="96"/>
                </a:cubicBezTo>
                <a:cubicBezTo>
                  <a:pt x="11" y="110"/>
                  <a:pt x="0" y="137"/>
                  <a:pt x="0" y="137"/>
                </a:cubicBezTo>
                <a:cubicBezTo>
                  <a:pt x="2" y="221"/>
                  <a:pt x="3" y="306"/>
                  <a:pt x="7" y="390"/>
                </a:cubicBezTo>
                <a:cubicBezTo>
                  <a:pt x="9" y="431"/>
                  <a:pt x="15" y="442"/>
                  <a:pt x="28" y="480"/>
                </a:cubicBezTo>
                <a:cubicBezTo>
                  <a:pt x="33" y="494"/>
                  <a:pt x="41" y="521"/>
                  <a:pt x="41" y="521"/>
                </a:cubicBezTo>
                <a:cubicBezTo>
                  <a:pt x="48" y="591"/>
                  <a:pt x="34" y="638"/>
                  <a:pt x="96" y="678"/>
                </a:cubicBezTo>
                <a:cubicBezTo>
                  <a:pt x="115" y="707"/>
                  <a:pt x="125" y="733"/>
                  <a:pt x="144" y="761"/>
                </a:cubicBezTo>
                <a:cubicBezTo>
                  <a:pt x="151" y="789"/>
                  <a:pt x="165" y="808"/>
                  <a:pt x="172" y="836"/>
                </a:cubicBezTo>
                <a:cubicBezTo>
                  <a:pt x="194" y="828"/>
                  <a:pt x="185" y="829"/>
                  <a:pt x="199" y="82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5386" name="Text Box 26">
            <a:extLst>
              <a:ext uri="{FF2B5EF4-FFF2-40B4-BE49-F238E27FC236}">
                <a16:creationId xmlns:a16="http://schemas.microsoft.com/office/drawing/2014/main" id="{A2C97986-8AD3-412D-A7CC-87AD388A2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3030538"/>
            <a:ext cx="41275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Wenn man im Grundriss um h</a:t>
            </a:r>
            <a:r>
              <a:rPr lang="de-AT" altLang="de-DE" sz="1600" baseline="-25000"/>
              <a:t>1</a:t>
            </a:r>
            <a:r>
              <a:rPr lang="de-AT" altLang="de-DE" sz="1600"/>
              <a:t> dreht, bleiben alle Punkt von h</a:t>
            </a:r>
            <a:r>
              <a:rPr lang="de-AT" altLang="de-DE" sz="1600" baseline="-25000"/>
              <a:t>1</a:t>
            </a:r>
            <a:r>
              <a:rPr lang="de-AT" altLang="de-DE" sz="1600"/>
              <a:t> fix. Man schreibt h</a:t>
            </a:r>
            <a:r>
              <a:rPr lang="de-AT" altLang="de-DE" sz="1600" baseline="-25000"/>
              <a:t>1</a:t>
            </a:r>
            <a:r>
              <a:rPr lang="de-AT" altLang="de-DE" sz="1600"/>
              <a:t>‘=h</a:t>
            </a:r>
            <a:r>
              <a:rPr lang="de-AT" altLang="de-DE" sz="1600" baseline="-25000"/>
              <a:t>1o</a:t>
            </a:r>
            <a:r>
              <a:rPr lang="de-AT" altLang="de-DE" sz="1600"/>
              <a:t>‘</a:t>
            </a:r>
          </a:p>
        </p:txBody>
      </p:sp>
      <p:sp>
        <p:nvSpPr>
          <p:cNvPr id="15387" name="Rectangle 27">
            <a:extLst>
              <a:ext uri="{FF2B5EF4-FFF2-40B4-BE49-F238E27FC236}">
                <a16:creationId xmlns:a16="http://schemas.microsoft.com/office/drawing/2014/main" id="{1CE2C2D4-A6AA-482F-9770-FD9902377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2900" y="5710238"/>
            <a:ext cx="2921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008000"/>
                </a:solidFill>
              </a:rPr>
              <a:t>=h</a:t>
            </a:r>
            <a:r>
              <a:rPr lang="de-DE" altLang="de-DE" sz="1400" baseline="-25000">
                <a:solidFill>
                  <a:srgbClr val="008000"/>
                </a:solidFill>
              </a:rPr>
              <a:t>1o</a:t>
            </a:r>
            <a:r>
              <a:rPr lang="de-DE" altLang="de-DE" sz="1400">
                <a:solidFill>
                  <a:srgbClr val="008000"/>
                </a:solidFill>
              </a:rPr>
              <a:t>‘</a:t>
            </a:r>
          </a:p>
        </p:txBody>
      </p:sp>
      <p:sp>
        <p:nvSpPr>
          <p:cNvPr id="15388" name="Text Box 28">
            <a:extLst>
              <a:ext uri="{FF2B5EF4-FFF2-40B4-BE49-F238E27FC236}">
                <a16:creationId xmlns:a16="http://schemas.microsoft.com/office/drawing/2014/main" id="{20C31545-9514-4C8D-BA25-A190350C9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3792538"/>
            <a:ext cx="4127500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Zwischen allen Punkten der Ebene </a:t>
            </a:r>
            <a:r>
              <a:rPr lang="de-AT" altLang="de-DE" sz="1600">
                <a:latin typeface="Symbol" panose="05050102010706020507" pitchFamily="18" charset="2"/>
              </a:rPr>
              <a:t>e</a:t>
            </a:r>
            <a:r>
              <a:rPr lang="de-AT" altLang="de-DE" sz="1600"/>
              <a:t> und der gedrehten Lage von </a:t>
            </a:r>
            <a:r>
              <a:rPr lang="de-AT" altLang="de-DE" sz="1600">
                <a:latin typeface="Symbol" panose="05050102010706020507" pitchFamily="18" charset="2"/>
              </a:rPr>
              <a:t>e</a:t>
            </a:r>
            <a:r>
              <a:rPr lang="de-AT" altLang="de-DE" sz="1600"/>
              <a:t> besteht eine „</a:t>
            </a:r>
            <a:r>
              <a:rPr lang="de-AT" altLang="de-DE" sz="1600" b="1"/>
              <a:t>perspektive Affinität</a:t>
            </a:r>
            <a:r>
              <a:rPr lang="de-AT" altLang="de-DE" sz="1600"/>
              <a:t>“. Diese ist durch die Achse h</a:t>
            </a:r>
            <a:r>
              <a:rPr lang="de-AT" altLang="de-DE" sz="1600" baseline="-25000"/>
              <a:t>1</a:t>
            </a:r>
            <a:r>
              <a:rPr lang="de-AT" altLang="de-DE" sz="1600"/>
              <a:t> und ein Punktepaar festgelegt. Man wählt einen beliebigen Punkt A von </a:t>
            </a:r>
            <a:r>
              <a:rPr lang="de-AT" altLang="de-DE" sz="1600">
                <a:latin typeface="Symbol" panose="05050102010706020507" pitchFamily="18" charset="2"/>
              </a:rPr>
              <a:t>e</a:t>
            </a:r>
            <a:r>
              <a:rPr lang="de-AT" altLang="de-DE" sz="1600"/>
              <a:t> (nicht auf h</a:t>
            </a:r>
            <a:r>
              <a:rPr lang="de-AT" altLang="de-DE" sz="1600" baseline="-25000"/>
              <a:t>1</a:t>
            </a:r>
            <a:r>
              <a:rPr lang="de-AT" altLang="de-DE" sz="1600"/>
              <a:t>) und ermittelt seine Nulllage A</a:t>
            </a:r>
            <a:r>
              <a:rPr lang="de-AT" altLang="de-DE" sz="1600" baseline="-25000"/>
              <a:t>o</a:t>
            </a:r>
            <a:r>
              <a:rPr lang="de-AT" altLang="de-DE" sz="1600"/>
              <a:t>. („Stechzirkel“)</a:t>
            </a:r>
          </a:p>
        </p:txBody>
      </p:sp>
      <p:sp>
        <p:nvSpPr>
          <p:cNvPr id="15389" name="Rectangle 29">
            <a:extLst>
              <a:ext uri="{FF2B5EF4-FFF2-40B4-BE49-F238E27FC236}">
                <a16:creationId xmlns:a16="http://schemas.microsoft.com/office/drawing/2014/main" id="{8BDF9C9B-7B02-4B50-8A97-A12F4715B8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7825" y="4211638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A'</a:t>
            </a:r>
          </a:p>
        </p:txBody>
      </p:sp>
      <p:sp>
        <p:nvSpPr>
          <p:cNvPr id="15390" name="Line 30">
            <a:extLst>
              <a:ext uri="{FF2B5EF4-FFF2-40B4-BE49-F238E27FC236}">
                <a16:creationId xmlns:a16="http://schemas.microsoft.com/office/drawing/2014/main" id="{9A1247C1-7148-4243-B80A-43EC7EC9D17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87975" y="2443163"/>
            <a:ext cx="1588" cy="874712"/>
          </a:xfrm>
          <a:prstGeom prst="line">
            <a:avLst/>
          </a:prstGeom>
          <a:noFill/>
          <a:ln w="9525" cap="rnd">
            <a:solidFill>
              <a:srgbClr val="993300"/>
            </a:solidFill>
            <a:prstDash val="sysDot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5391" name="Rectangle 31">
            <a:extLst>
              <a:ext uri="{FF2B5EF4-FFF2-40B4-BE49-F238E27FC236}">
                <a16:creationId xmlns:a16="http://schemas.microsoft.com/office/drawing/2014/main" id="{784B63A4-B3BA-40D9-844B-6B67C7EE8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8300" y="2765425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3300"/>
                </a:solidFill>
                <a:cs typeface="Times New Roman" panose="02020603050405020304" pitchFamily="18" charset="0"/>
              </a:rPr>
              <a:t>∆</a:t>
            </a:r>
            <a:r>
              <a:rPr lang="de-DE" altLang="de-DE" sz="1400">
                <a:solidFill>
                  <a:srgbClr val="993300"/>
                </a:solidFill>
              </a:rPr>
              <a:t>z</a:t>
            </a:r>
          </a:p>
        </p:txBody>
      </p:sp>
      <p:sp>
        <p:nvSpPr>
          <p:cNvPr id="15392" name="Line 32">
            <a:extLst>
              <a:ext uri="{FF2B5EF4-FFF2-40B4-BE49-F238E27FC236}">
                <a16:creationId xmlns:a16="http://schemas.microsoft.com/office/drawing/2014/main" id="{4712BCE5-72FC-4071-9A44-0BB1DE66391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51525" y="5078413"/>
            <a:ext cx="808038" cy="373062"/>
          </a:xfrm>
          <a:prstGeom prst="line">
            <a:avLst/>
          </a:prstGeom>
          <a:noFill/>
          <a:ln w="9525" cap="rnd">
            <a:solidFill>
              <a:srgbClr val="993300"/>
            </a:solidFill>
            <a:prstDash val="sysDot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5393" name="Line 33">
            <a:extLst>
              <a:ext uri="{FF2B5EF4-FFF2-40B4-BE49-F238E27FC236}">
                <a16:creationId xmlns:a16="http://schemas.microsoft.com/office/drawing/2014/main" id="{18B9A2DB-208D-43C8-813B-FFDCE318E005}"/>
              </a:ext>
            </a:extLst>
          </p:cNvPr>
          <p:cNvSpPr>
            <a:spLocks noChangeShapeType="1"/>
          </p:cNvSpPr>
          <p:nvPr/>
        </p:nvSpPr>
        <p:spPr bwMode="auto">
          <a:xfrm>
            <a:off x="5384800" y="4438650"/>
            <a:ext cx="1257300" cy="64135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Dot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5394" name="Text Box 34">
            <a:extLst>
              <a:ext uri="{FF2B5EF4-FFF2-40B4-BE49-F238E27FC236}">
                <a16:creationId xmlns:a16="http://schemas.microsoft.com/office/drawing/2014/main" id="{85049C46-AEE1-403E-9B51-5958149C81C0}"/>
              </a:ext>
            </a:extLst>
          </p:cNvPr>
          <p:cNvSpPr txBox="1">
            <a:spLocks noChangeArrowheads="1"/>
          </p:cNvSpPr>
          <p:nvPr/>
        </p:nvSpPr>
        <p:spPr bwMode="auto">
          <a:xfrm rot="1462949">
            <a:off x="5492750" y="4584700"/>
            <a:ext cx="11747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900">
                <a:solidFill>
                  <a:srgbClr val="FF0000"/>
                </a:solidFill>
              </a:rPr>
              <a:t>wahrer Abstand |Ah</a:t>
            </a:r>
            <a:r>
              <a:rPr lang="de-AT" altLang="de-DE" sz="900" baseline="-25000">
                <a:solidFill>
                  <a:srgbClr val="FF0000"/>
                </a:solidFill>
              </a:rPr>
              <a:t>1</a:t>
            </a:r>
            <a:r>
              <a:rPr lang="de-AT" altLang="de-DE" sz="90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15395" name="Line 35">
            <a:extLst>
              <a:ext uri="{FF2B5EF4-FFF2-40B4-BE49-F238E27FC236}">
                <a16:creationId xmlns:a16="http://schemas.microsoft.com/office/drawing/2014/main" id="{C0A69B34-F7AF-4AD7-89AB-C5F28F9E4D4B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7800" y="4171950"/>
            <a:ext cx="596900" cy="128905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Dot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5396" name="Oval 36">
            <a:extLst>
              <a:ext uri="{FF2B5EF4-FFF2-40B4-BE49-F238E27FC236}">
                <a16:creationId xmlns:a16="http://schemas.microsoft.com/office/drawing/2014/main" id="{9122C085-BFC8-48E6-A53D-3D1C4C1156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5100" y="4165600"/>
            <a:ext cx="53975" cy="539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15397" name="Rectangle 37">
            <a:extLst>
              <a:ext uri="{FF2B5EF4-FFF2-40B4-BE49-F238E27FC236}">
                <a16:creationId xmlns:a16="http://schemas.microsoft.com/office/drawing/2014/main" id="{5E5807AE-3B8D-47AF-BEC0-00226832AC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1425" y="4071938"/>
            <a:ext cx="141288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/>
              <a:t>A</a:t>
            </a:r>
            <a:r>
              <a:rPr lang="de-DE" altLang="de-DE" sz="1400" baseline="-25000"/>
              <a:t>o</a:t>
            </a:r>
            <a:r>
              <a:rPr lang="de-DE" altLang="de-DE" sz="1400"/>
              <a:t>'</a:t>
            </a:r>
          </a:p>
        </p:txBody>
      </p:sp>
      <p:sp>
        <p:nvSpPr>
          <p:cNvPr id="15398" name="Rectangle 38">
            <a:extLst>
              <a:ext uri="{FF2B5EF4-FFF2-40B4-BE49-F238E27FC236}">
                <a16:creationId xmlns:a16="http://schemas.microsoft.com/office/drawing/2014/main" id="{8D2A7838-78DC-48A4-BFC4-EF3A1763E4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9188" y="5259388"/>
            <a:ext cx="14128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400">
                <a:solidFill>
                  <a:srgbClr val="993300"/>
                </a:solidFill>
                <a:cs typeface="Times New Roman" panose="02020603050405020304" pitchFamily="18" charset="0"/>
              </a:rPr>
              <a:t>∆</a:t>
            </a:r>
            <a:r>
              <a:rPr lang="de-DE" altLang="de-DE" sz="1400">
                <a:solidFill>
                  <a:srgbClr val="993300"/>
                </a:solidFill>
              </a:rPr>
              <a:t>z</a:t>
            </a:r>
          </a:p>
        </p:txBody>
      </p:sp>
      <p:sp>
        <p:nvSpPr>
          <p:cNvPr id="15399" name="Text Box 39">
            <a:extLst>
              <a:ext uri="{FF2B5EF4-FFF2-40B4-BE49-F238E27FC236}">
                <a16:creationId xmlns:a16="http://schemas.microsoft.com/office/drawing/2014/main" id="{026F6547-7707-4BEF-A348-63C0E1CBC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5502275"/>
            <a:ext cx="41275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600"/>
              <a:t>Jeden weiteren Punkt von </a:t>
            </a:r>
            <a:r>
              <a:rPr lang="de-AT" altLang="de-DE" sz="1600">
                <a:latin typeface="Symbol" panose="05050102010706020507" pitchFamily="18" charset="2"/>
              </a:rPr>
              <a:t>e</a:t>
            </a:r>
            <a:r>
              <a:rPr lang="de-AT" altLang="de-DE" sz="1600"/>
              <a:t> kann man durch Angittern mithilfe der Achse h</a:t>
            </a:r>
            <a:r>
              <a:rPr lang="de-AT" altLang="de-DE" sz="1600" baseline="-25000"/>
              <a:t>1</a:t>
            </a:r>
            <a:r>
              <a:rPr lang="de-AT" altLang="de-DE" sz="1600"/>
              <a:t>‘ und des Punktepaares (A‘,A</a:t>
            </a:r>
            <a:r>
              <a:rPr lang="de-AT" altLang="de-DE" sz="1600" baseline="-25000"/>
              <a:t>o</a:t>
            </a:r>
            <a:r>
              <a:rPr lang="de-AT" altLang="de-DE" sz="1600"/>
              <a:t>‘) in die Nulllage bringen und umgekehrt.</a:t>
            </a:r>
          </a:p>
        </p:txBody>
      </p:sp>
      <p:sp>
        <p:nvSpPr>
          <p:cNvPr id="15400" name="AutoShape 40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B01163B9-0CB0-40E7-BA0E-89F5687D7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7975" y="6335713"/>
            <a:ext cx="2862263" cy="392112"/>
          </a:xfrm>
          <a:prstGeom prst="actionButtonBlank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AT" altLang="de-DE" sz="1400">
                <a:solidFill>
                  <a:schemeClr val="bg1"/>
                </a:solidFill>
              </a:rPr>
              <a:t>Perspektive Affinität? Wie geht das? </a:t>
            </a:r>
          </a:p>
        </p:txBody>
      </p:sp>
      <p:grpSp>
        <p:nvGrpSpPr>
          <p:cNvPr id="15401" name="Group 41">
            <a:extLst>
              <a:ext uri="{FF2B5EF4-FFF2-40B4-BE49-F238E27FC236}">
                <a16:creationId xmlns:a16="http://schemas.microsoft.com/office/drawing/2014/main" id="{AB12EFA0-47D0-4865-9940-2B1F383C890A}"/>
              </a:ext>
            </a:extLst>
          </p:cNvPr>
          <p:cNvGrpSpPr>
            <a:grpSpLocks/>
          </p:cNvGrpSpPr>
          <p:nvPr/>
        </p:nvGrpSpPr>
        <p:grpSpPr bwMode="auto">
          <a:xfrm>
            <a:off x="6759575" y="2720975"/>
            <a:ext cx="2070100" cy="1425575"/>
            <a:chOff x="597" y="3339"/>
            <a:chExt cx="1304" cy="898"/>
          </a:xfrm>
        </p:grpSpPr>
        <p:sp>
          <p:nvSpPr>
            <p:cNvPr id="15402" name="AutoShape 42">
              <a:extLst>
                <a:ext uri="{FF2B5EF4-FFF2-40B4-BE49-F238E27FC236}">
                  <a16:creationId xmlns:a16="http://schemas.microsoft.com/office/drawing/2014/main" id="{AD9A7ED6-A74A-4139-8C65-DBFB91E6E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3339"/>
              <a:ext cx="836" cy="836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AT" altLang="de-DE"/>
            </a:p>
          </p:txBody>
        </p:sp>
        <p:sp>
          <p:nvSpPr>
            <p:cNvPr id="15403" name="WordArt 43">
              <a:extLst>
                <a:ext uri="{FF2B5EF4-FFF2-40B4-BE49-F238E27FC236}">
                  <a16:creationId xmlns:a16="http://schemas.microsoft.com/office/drawing/2014/main" id="{11AC2E77-9D52-4AFB-B78A-B50AAE86C4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7" y="3793"/>
              <a:ext cx="734" cy="444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/>
              <a:r>
                <a:rPr lang="de-AT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Arial Black" panose="020B0A04020102020204" pitchFamily="34" charset="0"/>
                </a:rPr>
                <a:t>fertig!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15364" grpId="0"/>
      <p:bldP spid="15366" grpId="0"/>
      <p:bldP spid="15377" grpId="0"/>
      <p:bldP spid="15386" grpId="0"/>
      <p:bldP spid="15387" grpId="0"/>
      <p:bldP spid="15388" grpId="0"/>
      <p:bldP spid="15389" grpId="0"/>
      <p:bldP spid="15391" grpId="0"/>
      <p:bldP spid="15394" grpId="0"/>
      <p:bldP spid="15397" grpId="0"/>
      <p:bldP spid="15398" grpId="0"/>
      <p:bldP spid="15399" grpId="0"/>
      <p:bldP spid="15400" grpId="0" animBg="1"/>
    </p:bld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1810</Words>
  <Application>Microsoft Office PowerPoint</Application>
  <PresentationFormat>Bildschirmpräsentation (4:3)</PresentationFormat>
  <Paragraphs>236</Paragraphs>
  <Slides>11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Times New Roman</vt:lpstr>
      <vt:lpstr>Symbol</vt:lpstr>
      <vt:lpstr>Wingdings</vt:lpstr>
      <vt:lpstr>Standarddesign</vt:lpstr>
      <vt:lpstr>Microsoft Formel-Editor 3.0</vt:lpstr>
      <vt:lpstr>PowerPoint-Präsentation</vt:lpstr>
      <vt:lpstr>Angittern</vt:lpstr>
      <vt:lpstr>Schnitt Gerade - Ebene</vt:lpstr>
      <vt:lpstr>Hauptgerade einer Ebene</vt:lpstr>
      <vt:lpstr>Normale (Gerade) auf Ebene</vt:lpstr>
      <vt:lpstr>Normalebene auf Gerade</vt:lpstr>
      <vt:lpstr>Wahre Länge einer Strecke</vt:lpstr>
      <vt:lpstr>Auftragen einer Strecke</vt:lpstr>
      <vt:lpstr>Nulldrehen einer Ebene</vt:lpstr>
      <vt:lpstr>Perspektive Affinität</vt:lpstr>
      <vt:lpstr>Bemerkungen, Tipps</vt:lpstr>
    </vt:vector>
  </TitlesOfParts>
  <Company>Privat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Knöbl</dc:creator>
  <cp:lastModifiedBy>Jakob Knöbl</cp:lastModifiedBy>
  <cp:revision>12</cp:revision>
  <dcterms:created xsi:type="dcterms:W3CDTF">2002-10-24T20:12:30Z</dcterms:created>
  <dcterms:modified xsi:type="dcterms:W3CDTF">2021-02-01T09:34:42Z</dcterms:modified>
</cp:coreProperties>
</file>