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906000" cy="6858000" type="A4"/>
  <p:notesSz cx="6797675" cy="9926638"/>
  <p:defaultTextStyle>
    <a:defPPr>
      <a:defRPr lang="de-A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546" y="15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B9F7D6-5735-42E2-B748-A959A2DA9F51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936046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51F3E9-5AE0-4BF3-8AF2-CAE777BE0E18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353303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C44CBC-6BD6-4E87-BA07-C6095216AAA5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057758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B9D6E-206D-41E2-A2CD-E78615BEEA09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689535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C44AC6-5D40-4F73-B517-915FE14C5BCB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4142113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055D1E-8934-4237-B038-CA9AFAB07C77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677863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E4F1C3-C54E-48CE-82FC-9E045BFB9E01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055282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3EA92E-B99E-453A-A9F1-8DF04F7C1CE3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90574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13E222-9276-4D16-87E2-E2798CF78C7B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8627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A73053-37EA-4B42-A2D4-A7734C9369FB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380838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710031-B4E7-442F-9B9F-E69656B41DD0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720485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de-DE" smtClean="0"/>
              <a:t>Textmasterformate durch Klicken bearbeiten</a:t>
            </a:r>
          </a:p>
          <a:p>
            <a:pPr lvl="1"/>
            <a:r>
              <a:rPr lang="de-AT" altLang="de-DE" smtClean="0"/>
              <a:t>Zweite Ebene</a:t>
            </a:r>
          </a:p>
          <a:p>
            <a:pPr lvl="2"/>
            <a:r>
              <a:rPr lang="de-AT" altLang="de-DE" smtClean="0"/>
              <a:t>Dritte Ebene</a:t>
            </a:r>
          </a:p>
          <a:p>
            <a:pPr lvl="3"/>
            <a:r>
              <a:rPr lang="de-AT" altLang="de-DE" smtClean="0"/>
              <a:t>Vierte Ebene</a:t>
            </a:r>
          </a:p>
          <a:p>
            <a:pPr lvl="4"/>
            <a:r>
              <a:rPr lang="de-AT" altLang="de-DE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de-AT" alt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de-AT" alt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5749DDC-0D2D-4B7C-9754-8136331AAE63}" type="slidenum">
              <a:rPr lang="de-AT" altLang="de-DE"/>
              <a:pPr/>
              <a:t>‹Nr.›</a:t>
            </a:fld>
            <a:endParaRPr lang="de-AT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2" name="Group 4"/>
          <p:cNvGrpSpPr>
            <a:grpSpLocks/>
          </p:cNvGrpSpPr>
          <p:nvPr/>
        </p:nvGrpSpPr>
        <p:grpSpPr bwMode="auto">
          <a:xfrm>
            <a:off x="0" y="1125538"/>
            <a:ext cx="6105525" cy="4525962"/>
            <a:chOff x="3155" y="2285"/>
            <a:chExt cx="1928" cy="1429"/>
          </a:xfrm>
        </p:grpSpPr>
        <p:sp>
          <p:nvSpPr>
            <p:cNvPr id="2053" name="Line 5"/>
            <p:cNvSpPr>
              <a:spLocks noChangeShapeType="1"/>
            </p:cNvSpPr>
            <p:nvPr/>
          </p:nvSpPr>
          <p:spPr bwMode="auto">
            <a:xfrm flipV="1">
              <a:off x="3428" y="3078"/>
              <a:ext cx="868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AT"/>
            </a:p>
          </p:txBody>
        </p:sp>
        <p:sp>
          <p:nvSpPr>
            <p:cNvPr id="2054" name="Line 6"/>
            <p:cNvSpPr>
              <a:spLocks noChangeShapeType="1"/>
            </p:cNvSpPr>
            <p:nvPr/>
          </p:nvSpPr>
          <p:spPr bwMode="auto">
            <a:xfrm flipH="1" flipV="1">
              <a:off x="4295" y="3076"/>
              <a:ext cx="505" cy="4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AT"/>
            </a:p>
          </p:txBody>
        </p:sp>
        <p:sp>
          <p:nvSpPr>
            <p:cNvPr id="2055" name="Line 7"/>
            <p:cNvSpPr>
              <a:spLocks noChangeShapeType="1"/>
            </p:cNvSpPr>
            <p:nvPr/>
          </p:nvSpPr>
          <p:spPr bwMode="auto">
            <a:xfrm flipV="1">
              <a:off x="4295" y="2445"/>
              <a:ext cx="0" cy="63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AT"/>
            </a:p>
          </p:txBody>
        </p:sp>
        <p:sp>
          <p:nvSpPr>
            <p:cNvPr id="2056" name="Rectangle 8"/>
            <p:cNvSpPr>
              <a:spLocks noChangeArrowheads="1"/>
            </p:cNvSpPr>
            <p:nvPr/>
          </p:nvSpPr>
          <p:spPr bwMode="auto">
            <a:xfrm>
              <a:off x="3155" y="3186"/>
              <a:ext cx="429" cy="2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de-DE" altLang="de-DE" sz="1600">
                  <a:latin typeface="Times New Roman" panose="02020603050405020304" pitchFamily="18" charset="0"/>
                </a:rPr>
                <a:t>x</a:t>
              </a:r>
              <a:endParaRPr lang="de-DE" altLang="de-DE" sz="1600" baseline="30000">
                <a:latin typeface="Times New Roman" panose="02020603050405020304" pitchFamily="18" charset="0"/>
              </a:endParaRPr>
            </a:p>
          </p:txBody>
        </p:sp>
        <p:sp>
          <p:nvSpPr>
            <p:cNvPr id="2057" name="Rectangle 9"/>
            <p:cNvSpPr>
              <a:spLocks noChangeArrowheads="1"/>
            </p:cNvSpPr>
            <p:nvPr/>
          </p:nvSpPr>
          <p:spPr bwMode="auto">
            <a:xfrm>
              <a:off x="4653" y="3314"/>
              <a:ext cx="430" cy="2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de-DE" altLang="de-DE" sz="1600">
                  <a:latin typeface="Times New Roman" panose="02020603050405020304" pitchFamily="18" charset="0"/>
                </a:rPr>
                <a:t>y</a:t>
              </a:r>
              <a:endParaRPr lang="de-DE" altLang="de-DE" sz="1600" baseline="30000">
                <a:latin typeface="Times New Roman" panose="02020603050405020304" pitchFamily="18" charset="0"/>
              </a:endParaRPr>
            </a:p>
          </p:txBody>
        </p:sp>
        <p:sp>
          <p:nvSpPr>
            <p:cNvPr id="2058" name="Rectangle 10"/>
            <p:cNvSpPr>
              <a:spLocks noChangeArrowheads="1"/>
            </p:cNvSpPr>
            <p:nvPr/>
          </p:nvSpPr>
          <p:spPr bwMode="auto">
            <a:xfrm>
              <a:off x="4003" y="2345"/>
              <a:ext cx="430" cy="2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de-DE" altLang="de-DE" sz="1600">
                  <a:latin typeface="Times New Roman" panose="02020603050405020304" pitchFamily="18" charset="0"/>
                </a:rPr>
                <a:t>z</a:t>
              </a:r>
              <a:endParaRPr lang="de-DE" altLang="de-DE" sz="1600" baseline="30000">
                <a:latin typeface="Times New Roman" panose="02020603050405020304" pitchFamily="18" charset="0"/>
              </a:endParaRPr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3532" y="3332"/>
              <a:ext cx="1188" cy="382"/>
            </a:xfrm>
            <a:custGeom>
              <a:avLst/>
              <a:gdLst>
                <a:gd name="T0" fmla="*/ 0 w 1188"/>
                <a:gd name="T1" fmla="*/ 0 h 382"/>
                <a:gd name="T2" fmla="*/ 36 w 1188"/>
                <a:gd name="T3" fmla="*/ 28 h 382"/>
                <a:gd name="T4" fmla="*/ 60 w 1188"/>
                <a:gd name="T5" fmla="*/ 52 h 382"/>
                <a:gd name="T6" fmla="*/ 88 w 1188"/>
                <a:gd name="T7" fmla="*/ 84 h 382"/>
                <a:gd name="T8" fmla="*/ 188 w 1188"/>
                <a:gd name="T9" fmla="*/ 164 h 382"/>
                <a:gd name="T10" fmla="*/ 208 w 1188"/>
                <a:gd name="T11" fmla="*/ 188 h 382"/>
                <a:gd name="T12" fmla="*/ 220 w 1188"/>
                <a:gd name="T13" fmla="*/ 216 h 382"/>
                <a:gd name="T14" fmla="*/ 228 w 1188"/>
                <a:gd name="T15" fmla="*/ 240 h 382"/>
                <a:gd name="T16" fmla="*/ 356 w 1188"/>
                <a:gd name="T17" fmla="*/ 300 h 382"/>
                <a:gd name="T18" fmla="*/ 484 w 1188"/>
                <a:gd name="T19" fmla="*/ 360 h 382"/>
                <a:gd name="T20" fmla="*/ 612 w 1188"/>
                <a:gd name="T21" fmla="*/ 376 h 382"/>
                <a:gd name="T22" fmla="*/ 664 w 1188"/>
                <a:gd name="T23" fmla="*/ 360 h 382"/>
                <a:gd name="T24" fmla="*/ 744 w 1188"/>
                <a:gd name="T25" fmla="*/ 332 h 382"/>
                <a:gd name="T26" fmla="*/ 804 w 1188"/>
                <a:gd name="T27" fmla="*/ 308 h 382"/>
                <a:gd name="T28" fmla="*/ 876 w 1188"/>
                <a:gd name="T29" fmla="*/ 296 h 382"/>
                <a:gd name="T30" fmla="*/ 944 w 1188"/>
                <a:gd name="T31" fmla="*/ 264 h 382"/>
                <a:gd name="T32" fmla="*/ 980 w 1188"/>
                <a:gd name="T33" fmla="*/ 228 h 382"/>
                <a:gd name="T34" fmla="*/ 1004 w 1188"/>
                <a:gd name="T35" fmla="*/ 192 h 382"/>
                <a:gd name="T36" fmla="*/ 1080 w 1188"/>
                <a:gd name="T37" fmla="*/ 144 h 382"/>
                <a:gd name="T38" fmla="*/ 1188 w 1188"/>
                <a:gd name="T39" fmla="*/ 84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88" h="382">
                  <a:moveTo>
                    <a:pt x="0" y="0"/>
                  </a:moveTo>
                  <a:cubicBezTo>
                    <a:pt x="19" y="19"/>
                    <a:pt x="7" y="9"/>
                    <a:pt x="36" y="28"/>
                  </a:cubicBezTo>
                  <a:cubicBezTo>
                    <a:pt x="45" y="34"/>
                    <a:pt x="60" y="52"/>
                    <a:pt x="60" y="52"/>
                  </a:cubicBezTo>
                  <a:cubicBezTo>
                    <a:pt x="65" y="68"/>
                    <a:pt x="76" y="72"/>
                    <a:pt x="88" y="84"/>
                  </a:cubicBezTo>
                  <a:cubicBezTo>
                    <a:pt x="97" y="110"/>
                    <a:pt x="163" y="156"/>
                    <a:pt x="188" y="164"/>
                  </a:cubicBezTo>
                  <a:cubicBezTo>
                    <a:pt x="194" y="173"/>
                    <a:pt x="203" y="179"/>
                    <a:pt x="208" y="188"/>
                  </a:cubicBezTo>
                  <a:cubicBezTo>
                    <a:pt x="213" y="197"/>
                    <a:pt x="216" y="207"/>
                    <a:pt x="220" y="216"/>
                  </a:cubicBezTo>
                  <a:cubicBezTo>
                    <a:pt x="223" y="224"/>
                    <a:pt x="224" y="233"/>
                    <a:pt x="228" y="240"/>
                  </a:cubicBezTo>
                  <a:cubicBezTo>
                    <a:pt x="248" y="276"/>
                    <a:pt x="318" y="295"/>
                    <a:pt x="356" y="300"/>
                  </a:cubicBezTo>
                  <a:cubicBezTo>
                    <a:pt x="402" y="315"/>
                    <a:pt x="439" y="345"/>
                    <a:pt x="484" y="360"/>
                  </a:cubicBezTo>
                  <a:cubicBezTo>
                    <a:pt x="518" y="371"/>
                    <a:pt x="577" y="371"/>
                    <a:pt x="612" y="376"/>
                  </a:cubicBezTo>
                  <a:cubicBezTo>
                    <a:pt x="631" y="382"/>
                    <a:pt x="644" y="365"/>
                    <a:pt x="664" y="360"/>
                  </a:cubicBezTo>
                  <a:cubicBezTo>
                    <a:pt x="693" y="341"/>
                    <a:pt x="710" y="341"/>
                    <a:pt x="744" y="332"/>
                  </a:cubicBezTo>
                  <a:cubicBezTo>
                    <a:pt x="764" y="327"/>
                    <a:pt x="784" y="312"/>
                    <a:pt x="804" y="308"/>
                  </a:cubicBezTo>
                  <a:cubicBezTo>
                    <a:pt x="828" y="303"/>
                    <a:pt x="853" y="304"/>
                    <a:pt x="876" y="296"/>
                  </a:cubicBezTo>
                  <a:cubicBezTo>
                    <a:pt x="901" y="288"/>
                    <a:pt x="919" y="272"/>
                    <a:pt x="944" y="264"/>
                  </a:cubicBezTo>
                  <a:cubicBezTo>
                    <a:pt x="954" y="249"/>
                    <a:pt x="969" y="242"/>
                    <a:pt x="980" y="228"/>
                  </a:cubicBezTo>
                  <a:cubicBezTo>
                    <a:pt x="989" y="217"/>
                    <a:pt x="992" y="200"/>
                    <a:pt x="1004" y="192"/>
                  </a:cubicBezTo>
                  <a:cubicBezTo>
                    <a:pt x="1028" y="176"/>
                    <a:pt x="1052" y="153"/>
                    <a:pt x="1080" y="144"/>
                  </a:cubicBezTo>
                  <a:cubicBezTo>
                    <a:pt x="1113" y="119"/>
                    <a:pt x="1151" y="102"/>
                    <a:pt x="1188" y="84"/>
                  </a:cubicBez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AT"/>
            </a:p>
          </p:txBody>
        </p:sp>
        <p:sp>
          <p:nvSpPr>
            <p:cNvPr id="2060" name="Freeform 12"/>
            <p:cNvSpPr>
              <a:spLocks/>
            </p:cNvSpPr>
            <p:nvPr/>
          </p:nvSpPr>
          <p:spPr bwMode="auto">
            <a:xfrm>
              <a:off x="4296" y="2556"/>
              <a:ext cx="516" cy="868"/>
            </a:xfrm>
            <a:custGeom>
              <a:avLst/>
              <a:gdLst>
                <a:gd name="T0" fmla="*/ 0 w 504"/>
                <a:gd name="T1" fmla="*/ 0 h 868"/>
                <a:gd name="T2" fmla="*/ 112 w 504"/>
                <a:gd name="T3" fmla="*/ 32 h 868"/>
                <a:gd name="T4" fmla="*/ 168 w 504"/>
                <a:gd name="T5" fmla="*/ 60 h 868"/>
                <a:gd name="T6" fmla="*/ 312 w 504"/>
                <a:gd name="T7" fmla="*/ 148 h 868"/>
                <a:gd name="T8" fmla="*/ 388 w 504"/>
                <a:gd name="T9" fmla="*/ 196 h 868"/>
                <a:gd name="T10" fmla="*/ 416 w 504"/>
                <a:gd name="T11" fmla="*/ 220 h 868"/>
                <a:gd name="T12" fmla="*/ 460 w 504"/>
                <a:gd name="T13" fmla="*/ 244 h 868"/>
                <a:gd name="T14" fmla="*/ 488 w 504"/>
                <a:gd name="T15" fmla="*/ 308 h 868"/>
                <a:gd name="T16" fmla="*/ 504 w 504"/>
                <a:gd name="T17" fmla="*/ 344 h 868"/>
                <a:gd name="T18" fmla="*/ 500 w 504"/>
                <a:gd name="T19" fmla="*/ 476 h 868"/>
                <a:gd name="T20" fmla="*/ 496 w 504"/>
                <a:gd name="T21" fmla="*/ 572 h 868"/>
                <a:gd name="T22" fmla="*/ 480 w 504"/>
                <a:gd name="T23" fmla="*/ 660 h 868"/>
                <a:gd name="T24" fmla="*/ 456 w 504"/>
                <a:gd name="T25" fmla="*/ 780 h 868"/>
                <a:gd name="T26" fmla="*/ 432 w 504"/>
                <a:gd name="T27" fmla="*/ 828 h 868"/>
                <a:gd name="T28" fmla="*/ 432 w 504"/>
                <a:gd name="T29" fmla="*/ 828 h 868"/>
                <a:gd name="T30" fmla="*/ 412 w 504"/>
                <a:gd name="T31" fmla="*/ 868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04" h="868">
                  <a:moveTo>
                    <a:pt x="0" y="0"/>
                  </a:moveTo>
                  <a:cubicBezTo>
                    <a:pt x="37" y="12"/>
                    <a:pt x="75" y="18"/>
                    <a:pt x="112" y="32"/>
                  </a:cubicBezTo>
                  <a:cubicBezTo>
                    <a:pt x="133" y="40"/>
                    <a:pt x="148" y="53"/>
                    <a:pt x="168" y="60"/>
                  </a:cubicBezTo>
                  <a:cubicBezTo>
                    <a:pt x="208" y="100"/>
                    <a:pt x="255" y="138"/>
                    <a:pt x="312" y="148"/>
                  </a:cubicBezTo>
                  <a:cubicBezTo>
                    <a:pt x="347" y="172"/>
                    <a:pt x="342" y="185"/>
                    <a:pt x="388" y="196"/>
                  </a:cubicBezTo>
                  <a:cubicBezTo>
                    <a:pt x="398" y="203"/>
                    <a:pt x="406" y="213"/>
                    <a:pt x="416" y="220"/>
                  </a:cubicBezTo>
                  <a:cubicBezTo>
                    <a:pt x="430" y="229"/>
                    <a:pt x="446" y="235"/>
                    <a:pt x="460" y="244"/>
                  </a:cubicBezTo>
                  <a:cubicBezTo>
                    <a:pt x="464" y="273"/>
                    <a:pt x="463" y="291"/>
                    <a:pt x="488" y="308"/>
                  </a:cubicBezTo>
                  <a:cubicBezTo>
                    <a:pt x="495" y="319"/>
                    <a:pt x="504" y="344"/>
                    <a:pt x="504" y="344"/>
                  </a:cubicBezTo>
                  <a:cubicBezTo>
                    <a:pt x="503" y="388"/>
                    <a:pt x="502" y="432"/>
                    <a:pt x="500" y="476"/>
                  </a:cubicBezTo>
                  <a:cubicBezTo>
                    <a:pt x="499" y="508"/>
                    <a:pt x="498" y="540"/>
                    <a:pt x="496" y="572"/>
                  </a:cubicBezTo>
                  <a:cubicBezTo>
                    <a:pt x="494" y="606"/>
                    <a:pt x="486" y="629"/>
                    <a:pt x="480" y="660"/>
                  </a:cubicBezTo>
                  <a:cubicBezTo>
                    <a:pt x="472" y="700"/>
                    <a:pt x="466" y="740"/>
                    <a:pt x="456" y="780"/>
                  </a:cubicBezTo>
                  <a:lnTo>
                    <a:pt x="432" y="828"/>
                  </a:lnTo>
                  <a:cubicBezTo>
                    <a:pt x="432" y="828"/>
                    <a:pt x="432" y="828"/>
                    <a:pt x="432" y="828"/>
                  </a:cubicBezTo>
                  <a:cubicBezTo>
                    <a:pt x="426" y="845"/>
                    <a:pt x="425" y="855"/>
                    <a:pt x="412" y="868"/>
                  </a:cubicBez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AT"/>
            </a:p>
          </p:txBody>
        </p:sp>
        <p:sp>
          <p:nvSpPr>
            <p:cNvPr id="2061" name="Line 13"/>
            <p:cNvSpPr>
              <a:spLocks noChangeShapeType="1"/>
            </p:cNvSpPr>
            <p:nvPr/>
          </p:nvSpPr>
          <p:spPr bwMode="auto">
            <a:xfrm>
              <a:off x="3995" y="2285"/>
              <a:ext cx="0" cy="38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AT"/>
            </a:p>
          </p:txBody>
        </p:sp>
        <p:sp>
          <p:nvSpPr>
            <p:cNvPr id="2062" name="Line 14"/>
            <p:cNvSpPr>
              <a:spLocks noChangeShapeType="1"/>
            </p:cNvSpPr>
            <p:nvPr/>
          </p:nvSpPr>
          <p:spPr bwMode="auto">
            <a:xfrm flipV="1">
              <a:off x="3284" y="3510"/>
              <a:ext cx="386" cy="12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AT"/>
            </a:p>
          </p:txBody>
        </p:sp>
      </p:grp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0" y="0"/>
            <a:ext cx="99060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400" b="1"/>
              <a:t>Zugeordnete Normalrisse</a:t>
            </a:r>
            <a:r>
              <a:rPr lang="de-AT" altLang="de-DE" sz="1400"/>
              <a:t>: Wichtigste Vertreter sind </a:t>
            </a:r>
            <a:r>
              <a:rPr lang="de-AT" altLang="de-DE" sz="1400" b="1"/>
              <a:t>Grund-</a:t>
            </a:r>
            <a:r>
              <a:rPr lang="de-AT" altLang="de-DE" sz="1400"/>
              <a:t> und </a:t>
            </a:r>
            <a:r>
              <a:rPr lang="de-AT" altLang="de-DE" sz="1400" b="1"/>
              <a:t>Aufriss</a:t>
            </a:r>
            <a:r>
              <a:rPr lang="de-AT" altLang="de-DE" sz="1400"/>
              <a:t>. </a:t>
            </a:r>
            <a:br>
              <a:rPr lang="de-AT" altLang="de-DE" sz="1400"/>
            </a:br>
            <a:r>
              <a:rPr lang="de-AT" altLang="de-DE" sz="1400"/>
              <a:t>Dabei gibt man nur die 12-Achse als Schnittgerade von </a:t>
            </a:r>
            <a:r>
              <a:rPr lang="de-AT" altLang="de-DE" sz="1400">
                <a:latin typeface="Symbol" panose="05050102010706020507" pitchFamily="18" charset="2"/>
              </a:rPr>
              <a:t>p</a:t>
            </a:r>
            <a:r>
              <a:rPr lang="de-AT" altLang="de-DE" sz="1400" baseline="-25000"/>
              <a:t>1</a:t>
            </a:r>
            <a:r>
              <a:rPr lang="de-AT" altLang="de-DE" sz="1400"/>
              <a:t> mit </a:t>
            </a:r>
            <a:r>
              <a:rPr lang="de-AT" altLang="de-DE" sz="1400">
                <a:latin typeface="Symbol" panose="05050102010706020507" pitchFamily="18" charset="2"/>
              </a:rPr>
              <a:t>p</a:t>
            </a:r>
            <a:r>
              <a:rPr lang="de-AT" altLang="de-DE" sz="1400" baseline="-25000"/>
              <a:t>2</a:t>
            </a:r>
            <a:r>
              <a:rPr lang="de-AT" altLang="de-DE" sz="1400"/>
              <a:t> und den Koordinatenursprung O an.</a:t>
            </a:r>
          </a:p>
        </p:txBody>
      </p:sp>
      <p:sp>
        <p:nvSpPr>
          <p:cNvPr id="2064" name="AutoShape 16"/>
          <p:cNvSpPr>
            <a:spLocks noChangeArrowheads="1"/>
          </p:cNvSpPr>
          <p:nvPr/>
        </p:nvSpPr>
        <p:spPr bwMode="auto">
          <a:xfrm>
            <a:off x="6321425" y="1557338"/>
            <a:ext cx="3384550" cy="424815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de-AT"/>
          </a:p>
        </p:txBody>
      </p:sp>
      <p:sp>
        <p:nvSpPr>
          <p:cNvPr id="2065" name="Line 17"/>
          <p:cNvSpPr>
            <a:spLocks noChangeShapeType="1"/>
          </p:cNvSpPr>
          <p:nvPr/>
        </p:nvSpPr>
        <p:spPr bwMode="auto">
          <a:xfrm>
            <a:off x="6537325" y="3644900"/>
            <a:ext cx="2879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9274175" y="3500438"/>
            <a:ext cx="5032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AT" altLang="de-DE" sz="1400"/>
              <a:t>12</a:t>
            </a:r>
          </a:p>
        </p:txBody>
      </p:sp>
      <p:sp>
        <p:nvSpPr>
          <p:cNvPr id="2067" name="Line 19"/>
          <p:cNvSpPr>
            <a:spLocks noChangeShapeType="1"/>
          </p:cNvSpPr>
          <p:nvPr/>
        </p:nvSpPr>
        <p:spPr bwMode="auto">
          <a:xfrm>
            <a:off x="8048625" y="36449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7831138" y="3578225"/>
            <a:ext cx="5032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AT" altLang="de-DE" sz="1400"/>
              <a:t>O</a:t>
            </a:r>
          </a:p>
        </p:txBody>
      </p:sp>
      <p:sp>
        <p:nvSpPr>
          <p:cNvPr id="2069" name="Line 21"/>
          <p:cNvSpPr>
            <a:spLocks noChangeShapeType="1"/>
          </p:cNvSpPr>
          <p:nvPr/>
        </p:nvSpPr>
        <p:spPr bwMode="auto">
          <a:xfrm>
            <a:off x="8115300" y="3611563"/>
            <a:ext cx="0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2070" name="WordArt 22" descr="Kugeln"/>
          <p:cNvSpPr>
            <a:spLocks noChangeArrowheads="1" noChangeShapeType="1" noTextEdit="1"/>
          </p:cNvSpPr>
          <p:nvPr/>
        </p:nvSpPr>
        <p:spPr bwMode="auto">
          <a:xfrm>
            <a:off x="9317038" y="6370638"/>
            <a:ext cx="579437" cy="4476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Stop">
              <a:avLst>
                <a:gd name="adj" fmla="val 22222"/>
              </a:avLst>
            </a:prstTxWarp>
          </a:bodyPr>
          <a:lstStyle/>
          <a:p>
            <a:pPr algn="ctr"/>
            <a:r>
              <a:rPr lang="de-AT" sz="3600" kern="10" spc="-360">
                <a:pattFill prst="sphere">
                  <a:fgClr>
                    <a:schemeClr val="bg2"/>
                  </a:fgClr>
                  <a:bgClr>
                    <a:srgbClr val="FFFFFF"/>
                  </a:bgClr>
                </a:pattFill>
                <a:latin typeface="Arial Black" panose="020B0A04020102020204" pitchFamily="34" charset="0"/>
              </a:rPr>
              <a:t>JK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2" name="Group 4"/>
          <p:cNvGrpSpPr>
            <a:grpSpLocks/>
          </p:cNvGrpSpPr>
          <p:nvPr/>
        </p:nvGrpSpPr>
        <p:grpSpPr bwMode="auto">
          <a:xfrm>
            <a:off x="408512" y="1125538"/>
            <a:ext cx="4838818" cy="4525962"/>
            <a:chOff x="3284" y="2285"/>
            <a:chExt cx="1528" cy="1429"/>
          </a:xfrm>
        </p:grpSpPr>
        <p:sp>
          <p:nvSpPr>
            <p:cNvPr id="2053" name="Line 5"/>
            <p:cNvSpPr>
              <a:spLocks noChangeShapeType="1"/>
            </p:cNvSpPr>
            <p:nvPr/>
          </p:nvSpPr>
          <p:spPr bwMode="auto">
            <a:xfrm flipV="1">
              <a:off x="3428" y="3078"/>
              <a:ext cx="868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AT"/>
            </a:p>
          </p:txBody>
        </p:sp>
        <p:sp>
          <p:nvSpPr>
            <p:cNvPr id="2054" name="Line 6"/>
            <p:cNvSpPr>
              <a:spLocks noChangeShapeType="1"/>
            </p:cNvSpPr>
            <p:nvPr/>
          </p:nvSpPr>
          <p:spPr bwMode="auto">
            <a:xfrm flipH="1" flipV="1">
              <a:off x="4295" y="3076"/>
              <a:ext cx="505" cy="4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AT"/>
            </a:p>
          </p:txBody>
        </p:sp>
        <p:sp>
          <p:nvSpPr>
            <p:cNvPr id="2055" name="Line 7"/>
            <p:cNvSpPr>
              <a:spLocks noChangeShapeType="1"/>
            </p:cNvSpPr>
            <p:nvPr/>
          </p:nvSpPr>
          <p:spPr bwMode="auto">
            <a:xfrm flipV="1">
              <a:off x="4295" y="2445"/>
              <a:ext cx="0" cy="63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AT"/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3532" y="3332"/>
              <a:ext cx="1188" cy="382"/>
            </a:xfrm>
            <a:custGeom>
              <a:avLst/>
              <a:gdLst>
                <a:gd name="T0" fmla="*/ 0 w 1188"/>
                <a:gd name="T1" fmla="*/ 0 h 382"/>
                <a:gd name="T2" fmla="*/ 36 w 1188"/>
                <a:gd name="T3" fmla="*/ 28 h 382"/>
                <a:gd name="T4" fmla="*/ 60 w 1188"/>
                <a:gd name="T5" fmla="*/ 52 h 382"/>
                <a:gd name="T6" fmla="*/ 88 w 1188"/>
                <a:gd name="T7" fmla="*/ 84 h 382"/>
                <a:gd name="T8" fmla="*/ 188 w 1188"/>
                <a:gd name="T9" fmla="*/ 164 h 382"/>
                <a:gd name="T10" fmla="*/ 208 w 1188"/>
                <a:gd name="T11" fmla="*/ 188 h 382"/>
                <a:gd name="T12" fmla="*/ 220 w 1188"/>
                <a:gd name="T13" fmla="*/ 216 h 382"/>
                <a:gd name="T14" fmla="*/ 228 w 1188"/>
                <a:gd name="T15" fmla="*/ 240 h 382"/>
                <a:gd name="T16" fmla="*/ 356 w 1188"/>
                <a:gd name="T17" fmla="*/ 300 h 382"/>
                <a:gd name="T18" fmla="*/ 484 w 1188"/>
                <a:gd name="T19" fmla="*/ 360 h 382"/>
                <a:gd name="T20" fmla="*/ 612 w 1188"/>
                <a:gd name="T21" fmla="*/ 376 h 382"/>
                <a:gd name="T22" fmla="*/ 664 w 1188"/>
                <a:gd name="T23" fmla="*/ 360 h 382"/>
                <a:gd name="T24" fmla="*/ 744 w 1188"/>
                <a:gd name="T25" fmla="*/ 332 h 382"/>
                <a:gd name="T26" fmla="*/ 804 w 1188"/>
                <a:gd name="T27" fmla="*/ 308 h 382"/>
                <a:gd name="T28" fmla="*/ 876 w 1188"/>
                <a:gd name="T29" fmla="*/ 296 h 382"/>
                <a:gd name="T30" fmla="*/ 944 w 1188"/>
                <a:gd name="T31" fmla="*/ 264 h 382"/>
                <a:gd name="T32" fmla="*/ 980 w 1188"/>
                <a:gd name="T33" fmla="*/ 228 h 382"/>
                <a:gd name="T34" fmla="*/ 1004 w 1188"/>
                <a:gd name="T35" fmla="*/ 192 h 382"/>
                <a:gd name="T36" fmla="*/ 1080 w 1188"/>
                <a:gd name="T37" fmla="*/ 144 h 382"/>
                <a:gd name="T38" fmla="*/ 1188 w 1188"/>
                <a:gd name="T39" fmla="*/ 84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88" h="382">
                  <a:moveTo>
                    <a:pt x="0" y="0"/>
                  </a:moveTo>
                  <a:cubicBezTo>
                    <a:pt x="19" y="19"/>
                    <a:pt x="7" y="9"/>
                    <a:pt x="36" y="28"/>
                  </a:cubicBezTo>
                  <a:cubicBezTo>
                    <a:pt x="45" y="34"/>
                    <a:pt x="60" y="52"/>
                    <a:pt x="60" y="52"/>
                  </a:cubicBezTo>
                  <a:cubicBezTo>
                    <a:pt x="65" y="68"/>
                    <a:pt x="76" y="72"/>
                    <a:pt x="88" y="84"/>
                  </a:cubicBezTo>
                  <a:cubicBezTo>
                    <a:pt x="97" y="110"/>
                    <a:pt x="163" y="156"/>
                    <a:pt x="188" y="164"/>
                  </a:cubicBezTo>
                  <a:cubicBezTo>
                    <a:pt x="194" y="173"/>
                    <a:pt x="203" y="179"/>
                    <a:pt x="208" y="188"/>
                  </a:cubicBezTo>
                  <a:cubicBezTo>
                    <a:pt x="213" y="197"/>
                    <a:pt x="216" y="207"/>
                    <a:pt x="220" y="216"/>
                  </a:cubicBezTo>
                  <a:cubicBezTo>
                    <a:pt x="223" y="224"/>
                    <a:pt x="224" y="233"/>
                    <a:pt x="228" y="240"/>
                  </a:cubicBezTo>
                  <a:cubicBezTo>
                    <a:pt x="248" y="276"/>
                    <a:pt x="318" y="295"/>
                    <a:pt x="356" y="300"/>
                  </a:cubicBezTo>
                  <a:cubicBezTo>
                    <a:pt x="402" y="315"/>
                    <a:pt x="439" y="345"/>
                    <a:pt x="484" y="360"/>
                  </a:cubicBezTo>
                  <a:cubicBezTo>
                    <a:pt x="518" y="371"/>
                    <a:pt x="577" y="371"/>
                    <a:pt x="612" y="376"/>
                  </a:cubicBezTo>
                  <a:cubicBezTo>
                    <a:pt x="631" y="382"/>
                    <a:pt x="644" y="365"/>
                    <a:pt x="664" y="360"/>
                  </a:cubicBezTo>
                  <a:cubicBezTo>
                    <a:pt x="693" y="341"/>
                    <a:pt x="710" y="341"/>
                    <a:pt x="744" y="332"/>
                  </a:cubicBezTo>
                  <a:cubicBezTo>
                    <a:pt x="764" y="327"/>
                    <a:pt x="784" y="312"/>
                    <a:pt x="804" y="308"/>
                  </a:cubicBezTo>
                  <a:cubicBezTo>
                    <a:pt x="828" y="303"/>
                    <a:pt x="853" y="304"/>
                    <a:pt x="876" y="296"/>
                  </a:cubicBezTo>
                  <a:cubicBezTo>
                    <a:pt x="901" y="288"/>
                    <a:pt x="919" y="272"/>
                    <a:pt x="944" y="264"/>
                  </a:cubicBezTo>
                  <a:cubicBezTo>
                    <a:pt x="954" y="249"/>
                    <a:pt x="969" y="242"/>
                    <a:pt x="980" y="228"/>
                  </a:cubicBezTo>
                  <a:cubicBezTo>
                    <a:pt x="989" y="217"/>
                    <a:pt x="992" y="200"/>
                    <a:pt x="1004" y="192"/>
                  </a:cubicBezTo>
                  <a:cubicBezTo>
                    <a:pt x="1028" y="176"/>
                    <a:pt x="1052" y="153"/>
                    <a:pt x="1080" y="144"/>
                  </a:cubicBezTo>
                  <a:cubicBezTo>
                    <a:pt x="1113" y="119"/>
                    <a:pt x="1151" y="102"/>
                    <a:pt x="1188" y="84"/>
                  </a:cubicBez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AT"/>
            </a:p>
          </p:txBody>
        </p:sp>
        <p:sp>
          <p:nvSpPr>
            <p:cNvPr id="2060" name="Freeform 12"/>
            <p:cNvSpPr>
              <a:spLocks/>
            </p:cNvSpPr>
            <p:nvPr/>
          </p:nvSpPr>
          <p:spPr bwMode="auto">
            <a:xfrm>
              <a:off x="4296" y="2556"/>
              <a:ext cx="516" cy="868"/>
            </a:xfrm>
            <a:custGeom>
              <a:avLst/>
              <a:gdLst>
                <a:gd name="T0" fmla="*/ 0 w 504"/>
                <a:gd name="T1" fmla="*/ 0 h 868"/>
                <a:gd name="T2" fmla="*/ 112 w 504"/>
                <a:gd name="T3" fmla="*/ 32 h 868"/>
                <a:gd name="T4" fmla="*/ 168 w 504"/>
                <a:gd name="T5" fmla="*/ 60 h 868"/>
                <a:gd name="T6" fmla="*/ 312 w 504"/>
                <a:gd name="T7" fmla="*/ 148 h 868"/>
                <a:gd name="T8" fmla="*/ 388 w 504"/>
                <a:gd name="T9" fmla="*/ 196 h 868"/>
                <a:gd name="T10" fmla="*/ 416 w 504"/>
                <a:gd name="T11" fmla="*/ 220 h 868"/>
                <a:gd name="T12" fmla="*/ 460 w 504"/>
                <a:gd name="T13" fmla="*/ 244 h 868"/>
                <a:gd name="T14" fmla="*/ 488 w 504"/>
                <a:gd name="T15" fmla="*/ 308 h 868"/>
                <a:gd name="T16" fmla="*/ 504 w 504"/>
                <a:gd name="T17" fmla="*/ 344 h 868"/>
                <a:gd name="T18" fmla="*/ 500 w 504"/>
                <a:gd name="T19" fmla="*/ 476 h 868"/>
                <a:gd name="T20" fmla="*/ 496 w 504"/>
                <a:gd name="T21" fmla="*/ 572 h 868"/>
                <a:gd name="T22" fmla="*/ 480 w 504"/>
                <a:gd name="T23" fmla="*/ 660 h 868"/>
                <a:gd name="T24" fmla="*/ 456 w 504"/>
                <a:gd name="T25" fmla="*/ 780 h 868"/>
                <a:gd name="T26" fmla="*/ 432 w 504"/>
                <a:gd name="T27" fmla="*/ 828 h 868"/>
                <a:gd name="T28" fmla="*/ 432 w 504"/>
                <a:gd name="T29" fmla="*/ 828 h 868"/>
                <a:gd name="T30" fmla="*/ 412 w 504"/>
                <a:gd name="T31" fmla="*/ 868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04" h="868">
                  <a:moveTo>
                    <a:pt x="0" y="0"/>
                  </a:moveTo>
                  <a:cubicBezTo>
                    <a:pt x="37" y="12"/>
                    <a:pt x="75" y="18"/>
                    <a:pt x="112" y="32"/>
                  </a:cubicBezTo>
                  <a:cubicBezTo>
                    <a:pt x="133" y="40"/>
                    <a:pt x="148" y="53"/>
                    <a:pt x="168" y="60"/>
                  </a:cubicBezTo>
                  <a:cubicBezTo>
                    <a:pt x="208" y="100"/>
                    <a:pt x="255" y="138"/>
                    <a:pt x="312" y="148"/>
                  </a:cubicBezTo>
                  <a:cubicBezTo>
                    <a:pt x="347" y="172"/>
                    <a:pt x="342" y="185"/>
                    <a:pt x="388" y="196"/>
                  </a:cubicBezTo>
                  <a:cubicBezTo>
                    <a:pt x="398" y="203"/>
                    <a:pt x="406" y="213"/>
                    <a:pt x="416" y="220"/>
                  </a:cubicBezTo>
                  <a:cubicBezTo>
                    <a:pt x="430" y="229"/>
                    <a:pt x="446" y="235"/>
                    <a:pt x="460" y="244"/>
                  </a:cubicBezTo>
                  <a:cubicBezTo>
                    <a:pt x="464" y="273"/>
                    <a:pt x="463" y="291"/>
                    <a:pt x="488" y="308"/>
                  </a:cubicBezTo>
                  <a:cubicBezTo>
                    <a:pt x="495" y="319"/>
                    <a:pt x="504" y="344"/>
                    <a:pt x="504" y="344"/>
                  </a:cubicBezTo>
                  <a:cubicBezTo>
                    <a:pt x="503" y="388"/>
                    <a:pt x="502" y="432"/>
                    <a:pt x="500" y="476"/>
                  </a:cubicBezTo>
                  <a:cubicBezTo>
                    <a:pt x="499" y="508"/>
                    <a:pt x="498" y="540"/>
                    <a:pt x="496" y="572"/>
                  </a:cubicBezTo>
                  <a:cubicBezTo>
                    <a:pt x="494" y="606"/>
                    <a:pt x="486" y="629"/>
                    <a:pt x="480" y="660"/>
                  </a:cubicBezTo>
                  <a:cubicBezTo>
                    <a:pt x="472" y="700"/>
                    <a:pt x="466" y="740"/>
                    <a:pt x="456" y="780"/>
                  </a:cubicBezTo>
                  <a:lnTo>
                    <a:pt x="432" y="828"/>
                  </a:lnTo>
                  <a:cubicBezTo>
                    <a:pt x="432" y="828"/>
                    <a:pt x="432" y="828"/>
                    <a:pt x="432" y="828"/>
                  </a:cubicBezTo>
                  <a:cubicBezTo>
                    <a:pt x="426" y="845"/>
                    <a:pt x="425" y="855"/>
                    <a:pt x="412" y="868"/>
                  </a:cubicBez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AT"/>
            </a:p>
          </p:txBody>
        </p:sp>
        <p:sp>
          <p:nvSpPr>
            <p:cNvPr id="2061" name="Line 13"/>
            <p:cNvSpPr>
              <a:spLocks noChangeShapeType="1"/>
            </p:cNvSpPr>
            <p:nvPr/>
          </p:nvSpPr>
          <p:spPr bwMode="auto">
            <a:xfrm>
              <a:off x="3995" y="2285"/>
              <a:ext cx="0" cy="38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AT"/>
            </a:p>
          </p:txBody>
        </p:sp>
        <p:sp>
          <p:nvSpPr>
            <p:cNvPr id="2062" name="Line 14"/>
            <p:cNvSpPr>
              <a:spLocks noChangeShapeType="1"/>
            </p:cNvSpPr>
            <p:nvPr/>
          </p:nvSpPr>
          <p:spPr bwMode="auto">
            <a:xfrm flipV="1">
              <a:off x="3284" y="3510"/>
              <a:ext cx="386" cy="12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AT"/>
            </a:p>
          </p:txBody>
        </p:sp>
      </p:grp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0" y="0"/>
            <a:ext cx="9906000" cy="846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400" b="1" dirty="0" smtClean="0"/>
              <a:t>Darstellung in Parallelriss und Normalrissen</a:t>
            </a:r>
            <a:r>
              <a:rPr lang="de-AT" altLang="de-DE" sz="1400" dirty="0" smtClean="0"/>
              <a:t> </a:t>
            </a:r>
          </a:p>
          <a:p>
            <a:pPr>
              <a:spcBef>
                <a:spcPct val="50000"/>
              </a:spcBef>
            </a:pPr>
            <a:r>
              <a:rPr lang="de-AT" altLang="de-DE" sz="1400" dirty="0" smtClean="0"/>
              <a:t>Zeichne den links dargestellten Körper ungefähr in Grund- und Aufriss (rechts) ein.</a:t>
            </a:r>
            <a:br>
              <a:rPr lang="de-AT" altLang="de-DE" sz="1400" dirty="0" smtClean="0"/>
            </a:br>
            <a:r>
              <a:rPr lang="de-AT" altLang="de-DE" sz="1400" dirty="0" smtClean="0"/>
              <a:t>Weitere Anweisungen folgen.</a:t>
            </a:r>
            <a:endParaRPr lang="de-AT" altLang="de-DE" sz="1400" dirty="0"/>
          </a:p>
        </p:txBody>
      </p:sp>
      <p:sp>
        <p:nvSpPr>
          <p:cNvPr id="2064" name="AutoShape 16"/>
          <p:cNvSpPr>
            <a:spLocks noChangeArrowheads="1"/>
          </p:cNvSpPr>
          <p:nvPr/>
        </p:nvSpPr>
        <p:spPr bwMode="auto">
          <a:xfrm>
            <a:off x="6302375" y="1557338"/>
            <a:ext cx="3384550" cy="424815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de-AT"/>
          </a:p>
        </p:txBody>
      </p:sp>
      <p:sp>
        <p:nvSpPr>
          <p:cNvPr id="2065" name="Line 17"/>
          <p:cNvSpPr>
            <a:spLocks noChangeShapeType="1"/>
          </p:cNvSpPr>
          <p:nvPr/>
        </p:nvSpPr>
        <p:spPr bwMode="auto">
          <a:xfrm>
            <a:off x="6537325" y="3644900"/>
            <a:ext cx="2879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9274175" y="3500438"/>
            <a:ext cx="5032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AT" altLang="de-DE" sz="1400"/>
              <a:t>12</a:t>
            </a:r>
          </a:p>
        </p:txBody>
      </p:sp>
      <p:sp>
        <p:nvSpPr>
          <p:cNvPr id="2067" name="Line 19"/>
          <p:cNvSpPr>
            <a:spLocks noChangeShapeType="1"/>
          </p:cNvSpPr>
          <p:nvPr/>
        </p:nvSpPr>
        <p:spPr bwMode="auto">
          <a:xfrm>
            <a:off x="8048625" y="36449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6357086" y="3563938"/>
            <a:ext cx="5032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AT" altLang="de-DE" sz="1400" dirty="0"/>
              <a:t>O</a:t>
            </a:r>
          </a:p>
        </p:txBody>
      </p:sp>
      <p:sp>
        <p:nvSpPr>
          <p:cNvPr id="2069" name="Line 21"/>
          <p:cNvSpPr>
            <a:spLocks noChangeShapeType="1"/>
          </p:cNvSpPr>
          <p:nvPr/>
        </p:nvSpPr>
        <p:spPr bwMode="auto">
          <a:xfrm>
            <a:off x="6777027" y="3611563"/>
            <a:ext cx="0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2070" name="WordArt 22" descr="Kugeln"/>
          <p:cNvSpPr>
            <a:spLocks noChangeArrowheads="1" noChangeShapeType="1" noTextEdit="1"/>
          </p:cNvSpPr>
          <p:nvPr/>
        </p:nvSpPr>
        <p:spPr bwMode="auto">
          <a:xfrm>
            <a:off x="9317038" y="6370638"/>
            <a:ext cx="579437" cy="4476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Stop">
              <a:avLst>
                <a:gd name="adj" fmla="val 22222"/>
              </a:avLst>
            </a:prstTxWarp>
          </a:bodyPr>
          <a:lstStyle/>
          <a:p>
            <a:pPr algn="ctr"/>
            <a:r>
              <a:rPr lang="de-AT" sz="3600" kern="10" spc="-360">
                <a:pattFill prst="sphere">
                  <a:fgClr>
                    <a:schemeClr val="bg2"/>
                  </a:fgClr>
                  <a:bgClr>
                    <a:srgbClr val="FFFFFF"/>
                  </a:bgClr>
                </a:pattFill>
                <a:latin typeface="Arial Black" panose="020B0A04020102020204" pitchFamily="34" charset="0"/>
              </a:rPr>
              <a:t>JK</a:t>
            </a:r>
          </a:p>
        </p:txBody>
      </p:sp>
      <p:cxnSp>
        <p:nvCxnSpPr>
          <p:cNvPr id="33" name="Gerader Verbinder 32"/>
          <p:cNvCxnSpPr/>
          <p:nvPr/>
        </p:nvCxnSpPr>
        <p:spPr>
          <a:xfrm flipV="1">
            <a:off x="3228270" y="2563458"/>
            <a:ext cx="0" cy="1892552"/>
          </a:xfrm>
          <a:prstGeom prst="line">
            <a:avLst/>
          </a:prstGeom>
          <a:ln>
            <a:solidFill>
              <a:schemeClr val="tx1"/>
            </a:solidFill>
            <a:prstDash val="lgDashDot"/>
            <a:headEnd type="oval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r Verbinder 34"/>
          <p:cNvCxnSpPr/>
          <p:nvPr/>
        </p:nvCxnSpPr>
        <p:spPr>
          <a:xfrm flipH="1">
            <a:off x="2154411" y="2562225"/>
            <a:ext cx="1079581" cy="1709949"/>
          </a:xfrm>
          <a:prstGeom prst="line">
            <a:avLst/>
          </a:prstGeom>
          <a:ln w="19050">
            <a:solidFill>
              <a:schemeClr val="tx1"/>
            </a:solidFill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r Verbinder 60"/>
          <p:cNvCxnSpPr>
            <a:endCxn id="52" idx="0"/>
          </p:cNvCxnSpPr>
          <p:nvPr/>
        </p:nvCxnSpPr>
        <p:spPr>
          <a:xfrm>
            <a:off x="3228270" y="2559695"/>
            <a:ext cx="1053045" cy="164279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r Verbinder 47"/>
          <p:cNvCxnSpPr/>
          <p:nvPr/>
        </p:nvCxnSpPr>
        <p:spPr>
          <a:xfrm>
            <a:off x="2154568" y="4274704"/>
            <a:ext cx="938759" cy="749395"/>
          </a:xfrm>
          <a:prstGeom prst="line">
            <a:avLst/>
          </a:prstGeom>
          <a:ln w="3175">
            <a:solidFill>
              <a:schemeClr val="tx1"/>
            </a:solidFill>
            <a:prstDash val="sysDot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feld 49"/>
          <p:cNvSpPr txBox="1"/>
          <p:nvPr/>
        </p:nvSpPr>
        <p:spPr>
          <a:xfrm>
            <a:off x="7586764" y="61514"/>
            <a:ext cx="23192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0" dirty="0" smtClean="0"/>
              <a:t>Name: ___________________</a:t>
            </a:r>
            <a:endParaRPr lang="de-AT" sz="1100" dirty="0"/>
          </a:p>
        </p:txBody>
      </p:sp>
      <p:sp>
        <p:nvSpPr>
          <p:cNvPr id="52" name="Bogen 51"/>
          <p:cNvSpPr/>
          <p:nvPr/>
        </p:nvSpPr>
        <p:spPr>
          <a:xfrm rot="21420000">
            <a:off x="2084166" y="3860598"/>
            <a:ext cx="2268000" cy="1170000"/>
          </a:xfrm>
          <a:prstGeom prst="arc">
            <a:avLst>
              <a:gd name="adj1" fmla="val 21007184"/>
              <a:gd name="adj2" fmla="val 11512381"/>
            </a:avLst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7" name="Bogen 76"/>
          <p:cNvSpPr/>
          <p:nvPr/>
        </p:nvSpPr>
        <p:spPr>
          <a:xfrm rot="21420000">
            <a:off x="2084166" y="3860598"/>
            <a:ext cx="2268000" cy="1170000"/>
          </a:xfrm>
          <a:prstGeom prst="arc">
            <a:avLst>
              <a:gd name="adj1" fmla="val 11559465"/>
              <a:gd name="adj2" fmla="val 20737649"/>
            </a:avLst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7" name="Textfeld 56"/>
          <p:cNvSpPr txBox="1"/>
          <p:nvPr/>
        </p:nvSpPr>
        <p:spPr>
          <a:xfrm>
            <a:off x="682140" y="4287732"/>
            <a:ext cx="376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smtClean="0"/>
              <a:t>x</a:t>
            </a:r>
            <a:endParaRPr lang="de-AT" sz="1400" dirty="0"/>
          </a:p>
        </p:txBody>
      </p:sp>
      <p:sp>
        <p:nvSpPr>
          <p:cNvPr id="80" name="Textfeld 79"/>
          <p:cNvSpPr txBox="1"/>
          <p:nvPr/>
        </p:nvSpPr>
        <p:spPr>
          <a:xfrm>
            <a:off x="4958564" y="4844807"/>
            <a:ext cx="376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smtClean="0"/>
              <a:t>y</a:t>
            </a:r>
            <a:endParaRPr lang="de-AT" sz="1400" dirty="0"/>
          </a:p>
        </p:txBody>
      </p:sp>
      <p:sp>
        <p:nvSpPr>
          <p:cNvPr id="81" name="Textfeld 80"/>
          <p:cNvSpPr txBox="1"/>
          <p:nvPr/>
        </p:nvSpPr>
        <p:spPr>
          <a:xfrm>
            <a:off x="3606946" y="1492379"/>
            <a:ext cx="376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smtClean="0"/>
              <a:t>z</a:t>
            </a:r>
            <a:endParaRPr lang="de-AT" sz="1400" dirty="0"/>
          </a:p>
        </p:txBody>
      </p:sp>
      <p:sp>
        <p:nvSpPr>
          <p:cNvPr id="82" name="Textfeld 81"/>
          <p:cNvSpPr txBox="1"/>
          <p:nvPr/>
        </p:nvSpPr>
        <p:spPr>
          <a:xfrm>
            <a:off x="1885467" y="4110742"/>
            <a:ext cx="376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smtClean="0"/>
              <a:t>P</a:t>
            </a:r>
            <a:endParaRPr lang="de-AT" sz="1400" dirty="0"/>
          </a:p>
        </p:txBody>
      </p:sp>
      <p:sp>
        <p:nvSpPr>
          <p:cNvPr id="83" name="Textfeld 82"/>
          <p:cNvSpPr txBox="1"/>
          <p:nvPr/>
        </p:nvSpPr>
        <p:spPr>
          <a:xfrm>
            <a:off x="3011656" y="5007624"/>
            <a:ext cx="376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smtClean="0"/>
              <a:t>Q</a:t>
            </a:r>
            <a:endParaRPr lang="de-AT" sz="1400" dirty="0"/>
          </a:p>
        </p:txBody>
      </p:sp>
      <p:sp>
        <p:nvSpPr>
          <p:cNvPr id="84" name="Textfeld 83"/>
          <p:cNvSpPr txBox="1"/>
          <p:nvPr/>
        </p:nvSpPr>
        <p:spPr>
          <a:xfrm>
            <a:off x="3172096" y="4324627"/>
            <a:ext cx="376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smtClean="0"/>
              <a:t>M</a:t>
            </a:r>
            <a:endParaRPr lang="de-AT" sz="1400" dirty="0"/>
          </a:p>
        </p:txBody>
      </p:sp>
      <p:sp>
        <p:nvSpPr>
          <p:cNvPr id="85" name="Textfeld 84"/>
          <p:cNvSpPr txBox="1"/>
          <p:nvPr/>
        </p:nvSpPr>
        <p:spPr>
          <a:xfrm>
            <a:off x="3074575" y="2293986"/>
            <a:ext cx="376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 smtClean="0"/>
              <a:t>S</a:t>
            </a:r>
            <a:endParaRPr lang="de-AT" sz="1400" dirty="0"/>
          </a:p>
        </p:txBody>
      </p:sp>
    </p:spTree>
    <p:extLst>
      <p:ext uri="{BB962C8B-B14F-4D97-AF65-F5344CB8AC3E}">
        <p14:creationId xmlns:p14="http://schemas.microsoft.com/office/powerpoint/2010/main" val="1292153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Line 3"/>
          <p:cNvSpPr>
            <a:spLocks noChangeShapeType="1"/>
          </p:cNvSpPr>
          <p:nvPr/>
        </p:nvSpPr>
        <p:spPr bwMode="auto">
          <a:xfrm flipV="1">
            <a:off x="865188" y="3636963"/>
            <a:ext cx="2747962" cy="9128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3076" name="Line 4"/>
          <p:cNvSpPr>
            <a:spLocks noChangeShapeType="1"/>
          </p:cNvSpPr>
          <p:nvPr/>
        </p:nvSpPr>
        <p:spPr bwMode="auto">
          <a:xfrm flipH="1" flipV="1">
            <a:off x="3609975" y="3630613"/>
            <a:ext cx="1598613" cy="1282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3077" name="Freeform 5"/>
          <p:cNvSpPr>
            <a:spLocks/>
          </p:cNvSpPr>
          <p:nvPr/>
        </p:nvSpPr>
        <p:spPr bwMode="auto">
          <a:xfrm>
            <a:off x="3608388" y="1014413"/>
            <a:ext cx="1587" cy="2617787"/>
          </a:xfrm>
          <a:custGeom>
            <a:avLst/>
            <a:gdLst>
              <a:gd name="T0" fmla="*/ 1 w 1"/>
              <a:gd name="T1" fmla="*/ 1649 h 1649"/>
              <a:gd name="T2" fmla="*/ 0 w 1"/>
              <a:gd name="T3" fmla="*/ 0 h 1649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" h="1649">
                <a:moveTo>
                  <a:pt x="1" y="1649"/>
                </a:moveTo>
                <a:lnTo>
                  <a:pt x="0" y="0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3979863"/>
            <a:ext cx="1358900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600">
                <a:latin typeface="Times New Roman" panose="02020603050405020304" pitchFamily="18" charset="0"/>
              </a:rPr>
              <a:t>x</a:t>
            </a:r>
            <a:endParaRPr lang="de-DE" altLang="de-DE" sz="1600" baseline="30000">
              <a:latin typeface="Times New Roman" panose="02020603050405020304" pitchFamily="18" charset="0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4743450" y="4384675"/>
            <a:ext cx="1362075" cy="935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600">
                <a:latin typeface="Times New Roman" panose="02020603050405020304" pitchFamily="18" charset="0"/>
              </a:rPr>
              <a:t>y</a:t>
            </a:r>
            <a:endParaRPr lang="de-DE" altLang="de-DE" sz="1600" baseline="30000">
              <a:latin typeface="Times New Roman" panose="02020603050405020304" pitchFamily="18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3395663" y="779463"/>
            <a:ext cx="723900" cy="452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600">
                <a:latin typeface="Times New Roman" panose="02020603050405020304" pitchFamily="18" charset="0"/>
              </a:rPr>
              <a:t>z</a:t>
            </a:r>
            <a:endParaRPr lang="de-DE" altLang="de-DE" sz="1600" baseline="30000">
              <a:latin typeface="Times New Roman" panose="02020603050405020304" pitchFamily="18" charset="0"/>
            </a:endParaRPr>
          </a:p>
        </p:txBody>
      </p:sp>
      <p:sp>
        <p:nvSpPr>
          <p:cNvPr id="3081" name="Freeform 9"/>
          <p:cNvSpPr>
            <a:spLocks/>
          </p:cNvSpPr>
          <p:nvPr/>
        </p:nvSpPr>
        <p:spPr bwMode="auto">
          <a:xfrm>
            <a:off x="1193800" y="4441825"/>
            <a:ext cx="3895725" cy="1190625"/>
          </a:xfrm>
          <a:custGeom>
            <a:avLst/>
            <a:gdLst>
              <a:gd name="T0" fmla="*/ 0 w 2454"/>
              <a:gd name="T1" fmla="*/ 0 h 750"/>
              <a:gd name="T2" fmla="*/ 176 w 2454"/>
              <a:gd name="T3" fmla="*/ 168 h 750"/>
              <a:gd name="T4" fmla="*/ 325 w 2454"/>
              <a:gd name="T5" fmla="*/ 345 h 750"/>
              <a:gd name="T6" fmla="*/ 455 w 2454"/>
              <a:gd name="T7" fmla="*/ 479 h 750"/>
              <a:gd name="T8" fmla="*/ 710 w 2454"/>
              <a:gd name="T9" fmla="*/ 598 h 750"/>
              <a:gd name="T10" fmla="*/ 966 w 2454"/>
              <a:gd name="T11" fmla="*/ 718 h 750"/>
              <a:gd name="T12" fmla="*/ 1221 w 2454"/>
              <a:gd name="T13" fmla="*/ 750 h 750"/>
              <a:gd name="T14" fmla="*/ 1484 w 2454"/>
              <a:gd name="T15" fmla="*/ 662 h 750"/>
              <a:gd name="T16" fmla="*/ 1748 w 2454"/>
              <a:gd name="T17" fmla="*/ 590 h 750"/>
              <a:gd name="T18" fmla="*/ 1883 w 2454"/>
              <a:gd name="T19" fmla="*/ 527 h 750"/>
              <a:gd name="T20" fmla="*/ 2203 w 2454"/>
              <a:gd name="T21" fmla="*/ 370 h 750"/>
              <a:gd name="T22" fmla="*/ 2454 w 2454"/>
              <a:gd name="T23" fmla="*/ 220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54" h="750">
                <a:moveTo>
                  <a:pt x="0" y="0"/>
                </a:moveTo>
                <a:cubicBezTo>
                  <a:pt x="29" y="28"/>
                  <a:pt x="114" y="114"/>
                  <a:pt x="176" y="168"/>
                </a:cubicBezTo>
                <a:cubicBezTo>
                  <a:pt x="194" y="219"/>
                  <a:pt x="275" y="329"/>
                  <a:pt x="325" y="345"/>
                </a:cubicBezTo>
                <a:cubicBezTo>
                  <a:pt x="371" y="397"/>
                  <a:pt x="399" y="434"/>
                  <a:pt x="455" y="479"/>
                </a:cubicBezTo>
                <a:cubicBezTo>
                  <a:pt x="495" y="551"/>
                  <a:pt x="634" y="588"/>
                  <a:pt x="710" y="598"/>
                </a:cubicBezTo>
                <a:cubicBezTo>
                  <a:pt x="802" y="628"/>
                  <a:pt x="876" y="688"/>
                  <a:pt x="966" y="718"/>
                </a:cubicBezTo>
                <a:cubicBezTo>
                  <a:pt x="1033" y="740"/>
                  <a:pt x="1151" y="740"/>
                  <a:pt x="1221" y="750"/>
                </a:cubicBezTo>
                <a:cubicBezTo>
                  <a:pt x="1307" y="741"/>
                  <a:pt x="1396" y="689"/>
                  <a:pt x="1484" y="662"/>
                </a:cubicBezTo>
                <a:cubicBezTo>
                  <a:pt x="1554" y="641"/>
                  <a:pt x="1682" y="612"/>
                  <a:pt x="1748" y="590"/>
                </a:cubicBezTo>
                <a:cubicBezTo>
                  <a:pt x="1797" y="574"/>
                  <a:pt x="1833" y="543"/>
                  <a:pt x="1883" y="527"/>
                </a:cubicBezTo>
                <a:cubicBezTo>
                  <a:pt x="1959" y="490"/>
                  <a:pt x="2108" y="421"/>
                  <a:pt x="2203" y="370"/>
                </a:cubicBezTo>
                <a:cubicBezTo>
                  <a:pt x="2268" y="320"/>
                  <a:pt x="2380" y="255"/>
                  <a:pt x="2454" y="220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3082" name="Freeform 10"/>
          <p:cNvSpPr>
            <a:spLocks/>
          </p:cNvSpPr>
          <p:nvPr/>
        </p:nvSpPr>
        <p:spPr bwMode="auto">
          <a:xfrm>
            <a:off x="3608388" y="1163638"/>
            <a:ext cx="1919287" cy="3667125"/>
          </a:xfrm>
          <a:custGeom>
            <a:avLst/>
            <a:gdLst>
              <a:gd name="T0" fmla="*/ 0 w 1209"/>
              <a:gd name="T1" fmla="*/ 0 h 2310"/>
              <a:gd name="T2" fmla="*/ 344 w 1209"/>
              <a:gd name="T3" fmla="*/ 125 h 2310"/>
              <a:gd name="T4" fmla="*/ 726 w 1209"/>
              <a:gd name="T5" fmla="*/ 288 h 2310"/>
              <a:gd name="T6" fmla="*/ 1064 w 1209"/>
              <a:gd name="T7" fmla="*/ 657 h 2310"/>
              <a:gd name="T8" fmla="*/ 1202 w 1209"/>
              <a:gd name="T9" fmla="*/ 1296 h 2310"/>
              <a:gd name="T10" fmla="*/ 1120 w 1209"/>
              <a:gd name="T11" fmla="*/ 1715 h 2310"/>
              <a:gd name="T12" fmla="*/ 1070 w 1209"/>
              <a:gd name="T13" fmla="*/ 1915 h 2310"/>
              <a:gd name="T14" fmla="*/ 1020 w 1209"/>
              <a:gd name="T15" fmla="*/ 2166 h 2310"/>
              <a:gd name="T16" fmla="*/ 926 w 1209"/>
              <a:gd name="T17" fmla="*/ 2310 h 2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09" h="2310">
                <a:moveTo>
                  <a:pt x="0" y="0"/>
                </a:moveTo>
                <a:cubicBezTo>
                  <a:pt x="76" y="24"/>
                  <a:pt x="268" y="97"/>
                  <a:pt x="344" y="125"/>
                </a:cubicBezTo>
                <a:cubicBezTo>
                  <a:pt x="387" y="141"/>
                  <a:pt x="685" y="274"/>
                  <a:pt x="726" y="288"/>
                </a:cubicBezTo>
                <a:cubicBezTo>
                  <a:pt x="869" y="409"/>
                  <a:pt x="975" y="540"/>
                  <a:pt x="1064" y="657"/>
                </a:cubicBezTo>
                <a:cubicBezTo>
                  <a:pt x="1154" y="812"/>
                  <a:pt x="1209" y="1163"/>
                  <a:pt x="1202" y="1296"/>
                </a:cubicBezTo>
                <a:cubicBezTo>
                  <a:pt x="1176" y="1396"/>
                  <a:pt x="1128" y="1610"/>
                  <a:pt x="1120" y="1715"/>
                </a:cubicBezTo>
                <a:cubicBezTo>
                  <a:pt x="1116" y="1783"/>
                  <a:pt x="1082" y="1853"/>
                  <a:pt x="1070" y="1915"/>
                </a:cubicBezTo>
                <a:cubicBezTo>
                  <a:pt x="1031" y="1991"/>
                  <a:pt x="1051" y="2124"/>
                  <a:pt x="1020" y="2166"/>
                </a:cubicBezTo>
                <a:cubicBezTo>
                  <a:pt x="996" y="2232"/>
                  <a:pt x="942" y="2286"/>
                  <a:pt x="926" y="2310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3083" name="Line 11"/>
          <p:cNvSpPr>
            <a:spLocks noChangeShapeType="1"/>
          </p:cNvSpPr>
          <p:nvPr/>
        </p:nvSpPr>
        <p:spPr bwMode="auto">
          <a:xfrm>
            <a:off x="2660650" y="1125538"/>
            <a:ext cx="0" cy="12128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3084" name="Line 12"/>
          <p:cNvSpPr>
            <a:spLocks noChangeShapeType="1"/>
          </p:cNvSpPr>
          <p:nvPr/>
        </p:nvSpPr>
        <p:spPr bwMode="auto">
          <a:xfrm flipV="1">
            <a:off x="407988" y="5005388"/>
            <a:ext cx="1222375" cy="4048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9906000" cy="62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altLang="de-DE" sz="1400"/>
              <a:t>Wiederholung Grund- und Aufriss: Beschrifte richtig mit </a:t>
            </a:r>
            <a:r>
              <a:rPr lang="de-AT" altLang="de-DE" sz="1400">
                <a:latin typeface="Symbol" panose="05050102010706020507" pitchFamily="18" charset="2"/>
              </a:rPr>
              <a:t>p</a:t>
            </a:r>
            <a:r>
              <a:rPr lang="de-AT" altLang="de-DE" sz="1400" baseline="-25000"/>
              <a:t>1</a:t>
            </a:r>
            <a:r>
              <a:rPr lang="de-AT" altLang="de-DE" sz="1400"/>
              <a:t>, </a:t>
            </a:r>
            <a:r>
              <a:rPr lang="de-AT" altLang="de-DE" sz="1400">
                <a:latin typeface="Symbol" panose="05050102010706020507" pitchFamily="18" charset="2"/>
              </a:rPr>
              <a:t>p</a:t>
            </a:r>
            <a:r>
              <a:rPr lang="de-AT" altLang="de-DE" sz="1400" baseline="-25000"/>
              <a:t>2</a:t>
            </a:r>
            <a:r>
              <a:rPr lang="de-AT" altLang="de-DE" sz="1400"/>
              <a:t>, O, p</a:t>
            </a:r>
            <a:r>
              <a:rPr lang="de-AT" altLang="de-DE" sz="1400" baseline="-25000"/>
              <a:t>1</a:t>
            </a:r>
            <a:r>
              <a:rPr lang="de-AT" altLang="de-DE" sz="1400"/>
              <a:t>, p</a:t>
            </a:r>
            <a:r>
              <a:rPr lang="de-AT" altLang="de-DE" sz="1400" baseline="-25000"/>
              <a:t>2</a:t>
            </a:r>
            <a:r>
              <a:rPr lang="de-AT" altLang="de-DE" sz="1400"/>
              <a:t> !</a:t>
            </a:r>
          </a:p>
          <a:p>
            <a:pPr>
              <a:spcBef>
                <a:spcPct val="50000"/>
              </a:spcBef>
            </a:pPr>
            <a:r>
              <a:rPr lang="de-AT" altLang="de-DE" sz="1400"/>
              <a:t>Wie sieht der gegebene Körper in Grund- und Aufriss aus?</a:t>
            </a:r>
          </a:p>
        </p:txBody>
      </p:sp>
      <p:sp>
        <p:nvSpPr>
          <p:cNvPr id="3086" name="AutoShape 14"/>
          <p:cNvSpPr>
            <a:spLocks noChangeArrowheads="1"/>
          </p:cNvSpPr>
          <p:nvPr/>
        </p:nvSpPr>
        <p:spPr bwMode="auto">
          <a:xfrm>
            <a:off x="6321425" y="1557338"/>
            <a:ext cx="3384550" cy="424815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de-AT"/>
          </a:p>
        </p:txBody>
      </p:sp>
      <p:sp>
        <p:nvSpPr>
          <p:cNvPr id="3087" name="Line 15"/>
          <p:cNvSpPr>
            <a:spLocks noChangeShapeType="1"/>
          </p:cNvSpPr>
          <p:nvPr/>
        </p:nvSpPr>
        <p:spPr bwMode="auto">
          <a:xfrm>
            <a:off x="6537325" y="3644900"/>
            <a:ext cx="2879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9274175" y="3500438"/>
            <a:ext cx="5032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AT" altLang="de-DE" sz="1400"/>
              <a:t>12</a:t>
            </a:r>
          </a:p>
        </p:txBody>
      </p:sp>
      <p:sp>
        <p:nvSpPr>
          <p:cNvPr id="3089" name="Line 17"/>
          <p:cNvSpPr>
            <a:spLocks noChangeShapeType="1"/>
          </p:cNvSpPr>
          <p:nvPr/>
        </p:nvSpPr>
        <p:spPr bwMode="auto">
          <a:xfrm>
            <a:off x="8048625" y="36449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3090" name="Text Box 18"/>
          <p:cNvSpPr txBox="1">
            <a:spLocks noChangeArrowheads="1"/>
          </p:cNvSpPr>
          <p:nvPr/>
        </p:nvSpPr>
        <p:spPr bwMode="auto">
          <a:xfrm>
            <a:off x="7831138" y="3578225"/>
            <a:ext cx="5032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AT" altLang="de-DE" sz="1400"/>
              <a:t>O</a:t>
            </a:r>
          </a:p>
        </p:txBody>
      </p:sp>
      <p:sp>
        <p:nvSpPr>
          <p:cNvPr id="3091" name="Line 19"/>
          <p:cNvSpPr>
            <a:spLocks noChangeShapeType="1"/>
          </p:cNvSpPr>
          <p:nvPr/>
        </p:nvSpPr>
        <p:spPr bwMode="auto">
          <a:xfrm>
            <a:off x="8115300" y="3611563"/>
            <a:ext cx="0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3092" name="WordArt 20" descr="Kugeln"/>
          <p:cNvSpPr>
            <a:spLocks noChangeArrowheads="1" noChangeShapeType="1" noTextEdit="1"/>
          </p:cNvSpPr>
          <p:nvPr/>
        </p:nvSpPr>
        <p:spPr bwMode="auto">
          <a:xfrm>
            <a:off x="9317038" y="6370638"/>
            <a:ext cx="579437" cy="4476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Stop">
              <a:avLst>
                <a:gd name="adj" fmla="val 22222"/>
              </a:avLst>
            </a:prstTxWarp>
          </a:bodyPr>
          <a:lstStyle/>
          <a:p>
            <a:pPr algn="ctr"/>
            <a:r>
              <a:rPr lang="de-AT" sz="3600" kern="10" spc="-360">
                <a:pattFill prst="sphere">
                  <a:fgClr>
                    <a:schemeClr val="bg2"/>
                  </a:fgClr>
                  <a:bgClr>
                    <a:srgbClr val="FFFFFF"/>
                  </a:bgClr>
                </a:pattFill>
                <a:latin typeface="Arial Black" panose="020B0A04020102020204" pitchFamily="34" charset="0"/>
              </a:rPr>
              <a:t>JK</a:t>
            </a:r>
          </a:p>
        </p:txBody>
      </p:sp>
      <p:sp>
        <p:nvSpPr>
          <p:cNvPr id="3093" name="Oval 21"/>
          <p:cNvSpPr>
            <a:spLocks noChangeArrowheads="1"/>
          </p:cNvSpPr>
          <p:nvPr/>
        </p:nvSpPr>
        <p:spPr bwMode="auto">
          <a:xfrm>
            <a:off x="2335213" y="4343400"/>
            <a:ext cx="615950" cy="219075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AT"/>
          </a:p>
        </p:txBody>
      </p:sp>
      <p:sp>
        <p:nvSpPr>
          <p:cNvPr id="3094" name="Line 22"/>
          <p:cNvSpPr>
            <a:spLocks noChangeShapeType="1"/>
          </p:cNvSpPr>
          <p:nvPr/>
        </p:nvSpPr>
        <p:spPr bwMode="auto">
          <a:xfrm flipV="1">
            <a:off x="2643188" y="3489325"/>
            <a:ext cx="0" cy="854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auto">
          <a:xfrm>
            <a:off x="2333625" y="3692525"/>
            <a:ext cx="619125" cy="7556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AT"/>
          </a:p>
        </p:txBody>
      </p:sp>
      <p:sp>
        <p:nvSpPr>
          <p:cNvPr id="3097" name="Line 25"/>
          <p:cNvSpPr>
            <a:spLocks noChangeShapeType="1"/>
          </p:cNvSpPr>
          <p:nvPr/>
        </p:nvSpPr>
        <p:spPr bwMode="auto">
          <a:xfrm flipV="1">
            <a:off x="2336800" y="3895725"/>
            <a:ext cx="0" cy="5556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3098" name="Line 26"/>
          <p:cNvSpPr>
            <a:spLocks noChangeShapeType="1"/>
          </p:cNvSpPr>
          <p:nvPr/>
        </p:nvSpPr>
        <p:spPr bwMode="auto">
          <a:xfrm flipV="1">
            <a:off x="2949575" y="3895725"/>
            <a:ext cx="0" cy="5556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3095" name="Oval 23"/>
          <p:cNvSpPr>
            <a:spLocks noChangeArrowheads="1"/>
          </p:cNvSpPr>
          <p:nvPr/>
        </p:nvSpPr>
        <p:spPr bwMode="auto">
          <a:xfrm>
            <a:off x="1885950" y="2425700"/>
            <a:ext cx="1517650" cy="151765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AT"/>
          </a:p>
        </p:txBody>
      </p:sp>
      <p:pic>
        <p:nvPicPr>
          <p:cNvPr id="3099" name="Picture 2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6475" y="185738"/>
            <a:ext cx="1873250" cy="109061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</p:pic>
      <p:sp>
        <p:nvSpPr>
          <p:cNvPr id="3100" name="Text Box 28"/>
          <p:cNvSpPr txBox="1">
            <a:spLocks noChangeArrowheads="1"/>
          </p:cNvSpPr>
          <p:nvPr/>
        </p:nvSpPr>
        <p:spPr bwMode="auto">
          <a:xfrm>
            <a:off x="179388" y="5734050"/>
            <a:ext cx="6327775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9388" indent="-1793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de-AT" altLang="de-DE" sz="1400"/>
              <a:t>Wie kann man vom gegebenen Körper bei gegebener Lichtrichtung (Parallelbeleuchtung) den Schatten in der Grundrissebene konstruieren? Wie erhält man den Schatten in der Aufrissebene? Wie in beiden Ebenen?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de-AT" altLang="de-DE" sz="1400"/>
              <a:t>Was ist der große Unterschied dazu bei Zentralbeleuchtung?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</Words>
  <Application>Microsoft Office PowerPoint</Application>
  <PresentationFormat>A4-Papier (210x297 mm)</PresentationFormat>
  <Paragraphs>30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Times New Roman</vt:lpstr>
      <vt:lpstr>Symbol</vt:lpstr>
      <vt:lpstr>Standarddesign</vt:lpstr>
      <vt:lpstr>PowerPoint-Präsentation</vt:lpstr>
      <vt:lpstr>PowerPoint-Präsentation</vt:lpstr>
      <vt:lpstr>PowerPoint-Präsentation</vt:lpstr>
    </vt:vector>
  </TitlesOfParts>
  <Company>privat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Knöbl</dc:creator>
  <cp:lastModifiedBy>Microsoft-Konto</cp:lastModifiedBy>
  <cp:revision>6</cp:revision>
  <cp:lastPrinted>2017-06-03T13:13:17Z</cp:lastPrinted>
  <dcterms:created xsi:type="dcterms:W3CDTF">2005-11-14T17:42:57Z</dcterms:created>
  <dcterms:modified xsi:type="dcterms:W3CDTF">2017-06-03T13:14:37Z</dcterms:modified>
</cp:coreProperties>
</file>