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</p:sldIdLst>
  <p:sldSz cx="9906000" cy="6858000" type="A4"/>
  <p:notesSz cx="6797675" cy="9926638"/>
  <p:defaultTextStyle>
    <a:defPPr>
      <a:defRPr lang="de-A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1596" y="31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AT" alt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 alt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70140-6670-426D-8079-8F1113E66044}" type="slidenum">
              <a:rPr lang="de-AT" altLang="de-DE" smtClean="0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947594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AT" alt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 alt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DA5A5-3E48-4FF8-B9EE-2EBC0F583765}" type="slidenum">
              <a:rPr lang="de-AT" altLang="de-DE" smtClean="0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503908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AT" alt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 alt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9FD55-6553-494F-B777-23A9F23946E7}" type="slidenum">
              <a:rPr lang="de-AT" altLang="de-DE" smtClean="0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671474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AT" alt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 alt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2F38A-85D9-420F-997E-35E8FF173408}" type="slidenum">
              <a:rPr lang="de-AT" altLang="de-DE" smtClean="0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203452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AT" alt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 alt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07755-AABA-47A1-974A-BFE344199248}" type="slidenum">
              <a:rPr lang="de-AT" altLang="de-DE" smtClean="0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700253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AT" alt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 alt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8FFEE-44D2-4E0B-B4F0-90096882305A}" type="slidenum">
              <a:rPr lang="de-AT" altLang="de-DE" smtClean="0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277676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AT" alt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 alt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59AEE-7A63-45D3-BE09-59817FAFAA32}" type="slidenum">
              <a:rPr lang="de-AT" altLang="de-DE" smtClean="0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25934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AT" alt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 alt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177DF-2C49-4110-AE3C-64F001D48963}" type="slidenum">
              <a:rPr lang="de-AT" altLang="de-DE" smtClean="0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750811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AT" alt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 alt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D0043-B0E1-40BC-899B-0079C840D932}" type="slidenum">
              <a:rPr lang="de-AT" altLang="de-DE" smtClean="0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438839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AT" alt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 alt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EBBD0-BF6E-42AD-958B-133A71FC6760}" type="slidenum">
              <a:rPr lang="de-AT" altLang="de-DE" smtClean="0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231225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AT" alt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 alt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44FC2-6E58-4928-8918-3B2CE7CF5AC5}" type="slidenum">
              <a:rPr lang="de-AT" altLang="de-DE" smtClean="0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649949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 alt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 alt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34ECF8-8D02-499C-AF23-B36DA4F9BE74}" type="slidenum">
              <a:rPr lang="de-AT" altLang="de-DE" smtClean="0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056743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754923" y="153866"/>
            <a:ext cx="4149969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81063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40335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925638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447925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905125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362325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819525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276725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831">
                <a:latin typeface="Times New Roman" panose="02020603050405020304" pitchFamily="18" charset="0"/>
              </a:rPr>
              <a:t>Das Dreieck ABC befindet sich in einer 1.projizierenden Ebene. </a:t>
            </a:r>
            <a:br>
              <a:rPr lang="de-DE" altLang="de-DE" sz="831">
                <a:latin typeface="Times New Roman" panose="02020603050405020304" pitchFamily="18" charset="0"/>
              </a:rPr>
            </a:br>
            <a:r>
              <a:rPr lang="de-DE" altLang="de-DE" sz="831">
                <a:latin typeface="Times New Roman" panose="02020603050405020304" pitchFamily="18" charset="0"/>
              </a:rPr>
              <a:t>Konstruiere vom Dreieck den Inkreis und stelle diesen in Grund- und Aufriss dar!</a:t>
            </a:r>
          </a:p>
          <a:p>
            <a:pPr>
              <a:spcBef>
                <a:spcPct val="50000"/>
              </a:spcBef>
            </a:pPr>
            <a:r>
              <a:rPr lang="de-DE" altLang="de-DE" sz="692">
                <a:latin typeface="Times New Roman" panose="02020603050405020304" pitchFamily="18" charset="0"/>
              </a:rPr>
              <a:t>Bem.: Führe einen 3. Riss so ein, dass das Dreieck ABC in wahrer Gestalt A‘“B‘“C‘“ erscheint!</a:t>
            </a:r>
            <a:endParaRPr lang="de-DE" altLang="de-DE" sz="692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title"/>
          </p:nvPr>
        </p:nvSpPr>
        <p:spPr>
          <a:xfrm>
            <a:off x="5440973" y="0"/>
            <a:ext cx="1885950" cy="153865"/>
          </a:xfrm>
          <a:noFill/>
          <a:ln/>
        </p:spPr>
        <p:txBody>
          <a:bodyPr>
            <a:normAutofit fontScale="90000"/>
          </a:bodyPr>
          <a:lstStyle/>
          <a:p>
            <a:pPr algn="r"/>
            <a:r>
              <a:rPr lang="de-DE" altLang="de-DE" sz="969" i="1"/>
              <a:t>Inkreis im 3. Riss</a:t>
            </a:r>
          </a:p>
        </p:txBody>
      </p:sp>
      <p:sp>
        <p:nvSpPr>
          <p:cNvPr id="3088" name="WordArt 16" descr="Kugeln"/>
          <p:cNvSpPr>
            <a:spLocks noChangeArrowheads="1" noChangeShapeType="1" noTextEdit="1"/>
          </p:cNvSpPr>
          <p:nvPr/>
        </p:nvSpPr>
        <p:spPr bwMode="auto">
          <a:xfrm>
            <a:off x="6981825" y="6528288"/>
            <a:ext cx="345098" cy="329712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Stop">
              <a:avLst>
                <a:gd name="adj" fmla="val 22222"/>
              </a:avLst>
            </a:prstTxWarp>
          </a:bodyPr>
          <a:lstStyle/>
          <a:p>
            <a:pPr algn="ctr"/>
            <a:r>
              <a:rPr lang="de-AT" sz="2492" kern="10" spc="-249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pattFill prst="sphere">
                  <a:fgClr>
                    <a:schemeClr val="bg2"/>
                  </a:fgClr>
                  <a:bgClr>
                    <a:srgbClr val="FFFFFF"/>
                  </a:bgClr>
                </a:pattFill>
                <a:latin typeface="Arial Black" panose="020B0A04020102020204" pitchFamily="34" charset="0"/>
              </a:rPr>
              <a:t>JK</a:t>
            </a:r>
          </a:p>
        </p:txBody>
      </p:sp>
      <p:grpSp>
        <p:nvGrpSpPr>
          <p:cNvPr id="3109" name="Group 37"/>
          <p:cNvGrpSpPr>
            <a:grpSpLocks/>
          </p:cNvGrpSpPr>
          <p:nvPr/>
        </p:nvGrpSpPr>
        <p:grpSpPr bwMode="auto">
          <a:xfrm>
            <a:off x="2879115" y="2334358"/>
            <a:ext cx="295641" cy="2936631"/>
            <a:chOff x="618" y="1986"/>
            <a:chExt cx="269" cy="3568"/>
          </a:xfrm>
        </p:grpSpPr>
        <p:sp>
          <p:nvSpPr>
            <p:cNvPr id="3092" name="Line 20"/>
            <p:cNvSpPr>
              <a:spLocks noChangeShapeType="1"/>
            </p:cNvSpPr>
            <p:nvPr/>
          </p:nvSpPr>
          <p:spPr bwMode="auto">
            <a:xfrm>
              <a:off x="845" y="2167"/>
              <a:ext cx="0" cy="3266"/>
            </a:xfrm>
            <a:prstGeom prst="line">
              <a:avLst/>
            </a:prstGeom>
            <a:noFill/>
            <a:ln w="3175" cap="rnd">
              <a:solidFill>
                <a:schemeClr val="tx1"/>
              </a:solidFill>
              <a:prstDash val="sysDot"/>
              <a:round/>
              <a:headEnd type="oval" w="sm" len="sm"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AT"/>
            </a:p>
          </p:txBody>
        </p:sp>
        <p:sp>
          <p:nvSpPr>
            <p:cNvPr id="3093" name="Rectangle 21"/>
            <p:cNvSpPr>
              <a:spLocks noChangeArrowheads="1"/>
            </p:cNvSpPr>
            <p:nvPr/>
          </p:nvSpPr>
          <p:spPr bwMode="auto">
            <a:xfrm>
              <a:off x="663" y="1986"/>
              <a:ext cx="224" cy="257"/>
            </a:xfrm>
            <a:prstGeom prst="rect">
              <a:avLst/>
            </a:prstGeom>
            <a:noFill/>
            <a:ln w="952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de-DE" altLang="de-DE" sz="969">
                  <a:latin typeface="Times New Roman" panose="02020603050405020304" pitchFamily="18" charset="0"/>
                </a:rPr>
                <a:t>A"</a:t>
              </a:r>
            </a:p>
          </p:txBody>
        </p:sp>
        <p:sp>
          <p:nvSpPr>
            <p:cNvPr id="3094" name="Rectangle 22"/>
            <p:cNvSpPr>
              <a:spLocks noChangeArrowheads="1"/>
            </p:cNvSpPr>
            <p:nvPr/>
          </p:nvSpPr>
          <p:spPr bwMode="auto">
            <a:xfrm>
              <a:off x="618" y="5297"/>
              <a:ext cx="224" cy="257"/>
            </a:xfrm>
            <a:prstGeom prst="rect">
              <a:avLst/>
            </a:prstGeom>
            <a:noFill/>
            <a:ln w="952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de-DE" altLang="de-DE" sz="969">
                  <a:latin typeface="Times New Roman" panose="02020603050405020304" pitchFamily="18" charset="0"/>
                </a:rPr>
                <a:t>A‘</a:t>
              </a:r>
            </a:p>
          </p:txBody>
        </p:sp>
      </p:grpSp>
      <p:grpSp>
        <p:nvGrpSpPr>
          <p:cNvPr id="3110" name="Group 38"/>
          <p:cNvGrpSpPr>
            <a:grpSpLocks/>
          </p:cNvGrpSpPr>
          <p:nvPr/>
        </p:nvGrpSpPr>
        <p:grpSpPr bwMode="auto">
          <a:xfrm>
            <a:off x="4135315" y="609967"/>
            <a:ext cx="295642" cy="3921369"/>
            <a:chOff x="618" y="1986"/>
            <a:chExt cx="269" cy="3568"/>
          </a:xfrm>
        </p:grpSpPr>
        <p:sp>
          <p:nvSpPr>
            <p:cNvPr id="3111" name="Line 39"/>
            <p:cNvSpPr>
              <a:spLocks noChangeShapeType="1"/>
            </p:cNvSpPr>
            <p:nvPr/>
          </p:nvSpPr>
          <p:spPr bwMode="auto">
            <a:xfrm>
              <a:off x="845" y="2167"/>
              <a:ext cx="0" cy="3266"/>
            </a:xfrm>
            <a:prstGeom prst="line">
              <a:avLst/>
            </a:prstGeom>
            <a:noFill/>
            <a:ln w="3175" cap="rnd">
              <a:solidFill>
                <a:schemeClr val="tx1"/>
              </a:solidFill>
              <a:prstDash val="sysDot"/>
              <a:round/>
              <a:headEnd type="oval" w="sm" len="sm"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AT"/>
            </a:p>
          </p:txBody>
        </p:sp>
        <p:sp>
          <p:nvSpPr>
            <p:cNvPr id="3112" name="Rectangle 40"/>
            <p:cNvSpPr>
              <a:spLocks noChangeArrowheads="1"/>
            </p:cNvSpPr>
            <p:nvPr/>
          </p:nvSpPr>
          <p:spPr bwMode="auto">
            <a:xfrm>
              <a:off x="663" y="1986"/>
              <a:ext cx="224" cy="257"/>
            </a:xfrm>
            <a:prstGeom prst="rect">
              <a:avLst/>
            </a:prstGeom>
            <a:noFill/>
            <a:ln w="952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de-DE" altLang="de-DE" sz="969">
                  <a:latin typeface="Times New Roman" panose="02020603050405020304" pitchFamily="18" charset="0"/>
                </a:rPr>
                <a:t>B"</a:t>
              </a:r>
            </a:p>
          </p:txBody>
        </p:sp>
        <p:sp>
          <p:nvSpPr>
            <p:cNvPr id="3113" name="Rectangle 41"/>
            <p:cNvSpPr>
              <a:spLocks noChangeArrowheads="1"/>
            </p:cNvSpPr>
            <p:nvPr/>
          </p:nvSpPr>
          <p:spPr bwMode="auto">
            <a:xfrm>
              <a:off x="618" y="5297"/>
              <a:ext cx="224" cy="257"/>
            </a:xfrm>
            <a:prstGeom prst="rect">
              <a:avLst/>
            </a:prstGeom>
            <a:noFill/>
            <a:ln w="952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de-DE" altLang="de-DE" sz="969">
                  <a:latin typeface="Times New Roman" panose="02020603050405020304" pitchFamily="18" charset="0"/>
                </a:rPr>
                <a:t>B‘</a:t>
              </a:r>
            </a:p>
          </p:txBody>
        </p:sp>
      </p:grpSp>
      <p:grpSp>
        <p:nvGrpSpPr>
          <p:cNvPr id="3114" name="Group 42"/>
          <p:cNvGrpSpPr>
            <a:grpSpLocks/>
          </p:cNvGrpSpPr>
          <p:nvPr/>
        </p:nvGrpSpPr>
        <p:grpSpPr bwMode="auto">
          <a:xfrm>
            <a:off x="5437677" y="2044212"/>
            <a:ext cx="295641" cy="1607894"/>
            <a:chOff x="618" y="1986"/>
            <a:chExt cx="269" cy="3568"/>
          </a:xfrm>
        </p:grpSpPr>
        <p:sp>
          <p:nvSpPr>
            <p:cNvPr id="3115" name="Line 43"/>
            <p:cNvSpPr>
              <a:spLocks noChangeShapeType="1"/>
            </p:cNvSpPr>
            <p:nvPr/>
          </p:nvSpPr>
          <p:spPr bwMode="auto">
            <a:xfrm>
              <a:off x="845" y="2167"/>
              <a:ext cx="0" cy="3266"/>
            </a:xfrm>
            <a:prstGeom prst="line">
              <a:avLst/>
            </a:prstGeom>
            <a:noFill/>
            <a:ln w="3175" cap="rnd">
              <a:solidFill>
                <a:schemeClr val="tx1"/>
              </a:solidFill>
              <a:prstDash val="sysDot"/>
              <a:round/>
              <a:headEnd type="oval" w="sm" len="sm"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AT"/>
            </a:p>
          </p:txBody>
        </p:sp>
        <p:sp>
          <p:nvSpPr>
            <p:cNvPr id="3116" name="Rectangle 44"/>
            <p:cNvSpPr>
              <a:spLocks noChangeArrowheads="1"/>
            </p:cNvSpPr>
            <p:nvPr/>
          </p:nvSpPr>
          <p:spPr bwMode="auto">
            <a:xfrm>
              <a:off x="663" y="1986"/>
              <a:ext cx="224" cy="257"/>
            </a:xfrm>
            <a:prstGeom prst="rect">
              <a:avLst/>
            </a:prstGeom>
            <a:noFill/>
            <a:ln w="952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de-DE" altLang="de-DE" sz="969">
                  <a:latin typeface="Times New Roman" panose="02020603050405020304" pitchFamily="18" charset="0"/>
                </a:rPr>
                <a:t>C"</a:t>
              </a:r>
            </a:p>
          </p:txBody>
        </p:sp>
        <p:sp>
          <p:nvSpPr>
            <p:cNvPr id="3117" name="Rectangle 45"/>
            <p:cNvSpPr>
              <a:spLocks noChangeArrowheads="1"/>
            </p:cNvSpPr>
            <p:nvPr/>
          </p:nvSpPr>
          <p:spPr bwMode="auto">
            <a:xfrm>
              <a:off x="618" y="5297"/>
              <a:ext cx="224" cy="257"/>
            </a:xfrm>
            <a:prstGeom prst="rect">
              <a:avLst/>
            </a:prstGeom>
            <a:noFill/>
            <a:ln w="952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de-DE" altLang="de-DE" sz="969">
                  <a:latin typeface="Times New Roman" panose="02020603050405020304" pitchFamily="18" charset="0"/>
                </a:rPr>
                <a:t>C‘</a:t>
              </a:r>
            </a:p>
          </p:txBody>
        </p:sp>
      </p:grpSp>
      <p:sp>
        <p:nvSpPr>
          <p:cNvPr id="3118" name="Line 46"/>
          <p:cNvSpPr>
            <a:spLocks noChangeShapeType="1"/>
          </p:cNvSpPr>
          <p:nvPr/>
        </p:nvSpPr>
        <p:spPr bwMode="auto">
          <a:xfrm flipV="1">
            <a:off x="2784597" y="2966305"/>
            <a:ext cx="3924666" cy="2416785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4325">
            <a:off x="8396403" y="-142487"/>
            <a:ext cx="1516313" cy="1891034"/>
          </a:xfrm>
          <a:prstGeom prst="rect">
            <a:avLst/>
          </a:prstGeom>
        </p:spPr>
      </p:pic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11311" y="85623"/>
            <a:ext cx="9665149" cy="1708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000" dirty="0" smtClean="0">
                <a:cs typeface="Arial" panose="020B0604020202020204" pitchFamily="34" charset="0"/>
              </a:rPr>
              <a:t>Ein Punkt </a:t>
            </a:r>
            <a:r>
              <a:rPr lang="de-DE" altLang="de-DE" sz="1000" dirty="0">
                <a:cs typeface="Arial" panose="020B0604020202020204" pitchFamily="34" charset="0"/>
              </a:rPr>
              <a:t>P beschreibt bei Rotation um die Gerade a (Achse) einen Kreis k.</a:t>
            </a:r>
            <a:br>
              <a:rPr lang="de-DE" altLang="de-DE" sz="1000" dirty="0">
                <a:cs typeface="Arial" panose="020B0604020202020204" pitchFamily="34" charset="0"/>
              </a:rPr>
            </a:br>
            <a:r>
              <a:rPr lang="de-DE" altLang="de-DE" sz="1000" dirty="0">
                <a:cs typeface="Arial" panose="020B0604020202020204" pitchFamily="34" charset="0"/>
              </a:rPr>
              <a:t>Um diesen Kreis zu </a:t>
            </a:r>
            <a:r>
              <a:rPr lang="de-DE" altLang="de-DE" sz="1000" dirty="0" smtClean="0">
                <a:cs typeface="Arial" panose="020B0604020202020204" pitchFamily="34" charset="0"/>
              </a:rPr>
              <a:t>konstruieren, </a:t>
            </a:r>
            <a:r>
              <a:rPr lang="de-DE" altLang="de-DE" sz="1000" dirty="0">
                <a:cs typeface="Arial" panose="020B0604020202020204" pitchFamily="34" charset="0"/>
              </a:rPr>
              <a:t>geht man in den folgenden Schritten vor: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de-DE" altLang="de-DE" sz="1000" dirty="0">
                <a:cs typeface="Arial" panose="020B0604020202020204" pitchFamily="34" charset="0"/>
              </a:rPr>
              <a:t>Lege die Normalebene </a:t>
            </a:r>
            <a:r>
              <a:rPr lang="de-DE" altLang="de-DE" sz="1000" dirty="0">
                <a:latin typeface="Symbol" panose="05050102010706020507" pitchFamily="18" charset="2"/>
                <a:cs typeface="Arial" panose="020B0604020202020204" pitchFamily="34" charset="0"/>
              </a:rPr>
              <a:t>n</a:t>
            </a:r>
            <a:r>
              <a:rPr lang="de-DE" altLang="de-DE" sz="1000" dirty="0">
                <a:cs typeface="Arial" panose="020B0604020202020204" pitchFamily="34" charset="0"/>
              </a:rPr>
              <a:t> auf a durch P fest!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de-DE" altLang="de-DE" sz="1000" dirty="0">
                <a:cs typeface="Arial" panose="020B0604020202020204" pitchFamily="34" charset="0"/>
              </a:rPr>
              <a:t>Schneide </a:t>
            </a:r>
            <a:r>
              <a:rPr lang="de-DE" altLang="de-DE" sz="1000" dirty="0">
                <a:latin typeface="Symbol" panose="05050102010706020507" pitchFamily="18" charset="2"/>
                <a:cs typeface="Arial" panose="020B0604020202020204" pitchFamily="34" charset="0"/>
              </a:rPr>
              <a:t>n</a:t>
            </a:r>
            <a:r>
              <a:rPr lang="de-DE" altLang="de-DE" sz="1000" dirty="0">
                <a:cs typeface="Arial" panose="020B0604020202020204" pitchFamily="34" charset="0"/>
              </a:rPr>
              <a:t> mit a, um den Kreismittelpunkt M zu erhalten! {M}=</a:t>
            </a:r>
            <a:r>
              <a:rPr lang="de-DE" altLang="de-DE" sz="1000" dirty="0" err="1">
                <a:latin typeface="Symbol" panose="05050102010706020507" pitchFamily="18" charset="2"/>
                <a:cs typeface="Arial" panose="020B0604020202020204" pitchFamily="34" charset="0"/>
              </a:rPr>
              <a:t>n</a:t>
            </a:r>
            <a:r>
              <a:rPr lang="de-DE" altLang="de-DE" sz="1000" dirty="0" err="1">
                <a:cs typeface="Arial" panose="020B0604020202020204" pitchFamily="34" charset="0"/>
                <a:sym typeface="Symbol" panose="05050102010706020507" pitchFamily="18" charset="2"/>
              </a:rPr>
              <a:t>a</a:t>
            </a:r>
            <a:endParaRPr lang="de-DE" altLang="de-DE" sz="1000" dirty="0">
              <a:cs typeface="Arial" panose="020B0604020202020204" pitchFamily="34" charset="0"/>
              <a:sym typeface="Symbol" panose="05050102010706020507" pitchFamily="18" charset="2"/>
            </a:endParaRP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de-DE" altLang="de-DE" sz="1000" dirty="0">
                <a:cs typeface="Arial" panose="020B0604020202020204" pitchFamily="34" charset="0"/>
                <a:sym typeface="Symbol" panose="05050102010706020507" pitchFamily="18" charset="2"/>
              </a:rPr>
              <a:t>Ermittle die wahre Länge der Strecke MP! Sie stellt den Radius r dar. r=|MP|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de-DE" altLang="de-DE" sz="1000" dirty="0">
                <a:cs typeface="Arial" panose="020B0604020202020204" pitchFamily="34" charset="0"/>
                <a:sym typeface="Symbol" panose="05050102010706020507" pitchFamily="18" charset="2"/>
              </a:rPr>
              <a:t>Der Kreis k erscheint </a:t>
            </a:r>
            <a:r>
              <a:rPr lang="de-DE" altLang="de-DE" sz="1000" dirty="0" smtClean="0">
                <a:cs typeface="Arial" panose="020B0604020202020204" pitchFamily="34" charset="0"/>
                <a:sym typeface="Symbol" panose="05050102010706020507" pitchFamily="18" charset="2"/>
              </a:rPr>
              <a:t>(bei allgemeiner Lage) im </a:t>
            </a:r>
            <a:r>
              <a:rPr lang="de-DE" altLang="de-DE" sz="1000" dirty="0">
                <a:cs typeface="Arial" panose="020B0604020202020204" pitchFamily="34" charset="0"/>
                <a:sym typeface="Symbol" panose="05050102010706020507" pitchFamily="18" charset="2"/>
              </a:rPr>
              <a:t>Aufriss als Ellipse. Um die Hauptscheitel A</a:t>
            </a:r>
            <a:r>
              <a:rPr lang="de-DE" altLang="de-DE" sz="1000" baseline="-25000" dirty="0">
                <a:cs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de-DE" altLang="de-DE" sz="1000" dirty="0">
                <a:cs typeface="Arial" panose="020B0604020202020204" pitchFamily="34" charset="0"/>
                <a:sym typeface="Symbol" panose="05050102010706020507" pitchFamily="18" charset="2"/>
              </a:rPr>
              <a:t>, B</a:t>
            </a:r>
            <a:r>
              <a:rPr lang="de-DE" altLang="de-DE" sz="1000" baseline="-25000" dirty="0">
                <a:cs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de-DE" altLang="de-DE" sz="1000" dirty="0">
                <a:cs typeface="Arial" panose="020B0604020202020204" pitchFamily="34" charset="0"/>
                <a:sym typeface="Symbol" panose="05050102010706020507" pitchFamily="18" charset="2"/>
              </a:rPr>
              <a:t> der Ellipse zu erhalten, muss man von M“ </a:t>
            </a:r>
            <a:r>
              <a:rPr lang="de-DE" altLang="de-DE" sz="1000" dirty="0" smtClean="0">
                <a:cs typeface="Arial" panose="020B0604020202020204" pitchFamily="34" charset="0"/>
                <a:sym typeface="Symbol" panose="05050102010706020507" pitchFamily="18" charset="2"/>
              </a:rPr>
              <a:t/>
            </a:r>
            <a:br>
              <a:rPr lang="de-DE" altLang="de-DE" sz="1000" dirty="0" smtClean="0">
                <a:cs typeface="Arial" panose="020B0604020202020204" pitchFamily="34" charset="0"/>
                <a:sym typeface="Symbol" panose="05050102010706020507" pitchFamily="18" charset="2"/>
              </a:rPr>
            </a:br>
            <a:r>
              <a:rPr lang="de-DE" altLang="de-DE" sz="1000" dirty="0" smtClean="0">
                <a:cs typeface="Arial" panose="020B0604020202020204" pitchFamily="34" charset="0"/>
                <a:sym typeface="Symbol" panose="05050102010706020507" pitchFamily="18" charset="2"/>
              </a:rPr>
              <a:t>weg </a:t>
            </a:r>
            <a:r>
              <a:rPr lang="de-DE" altLang="de-DE" sz="1000" dirty="0">
                <a:cs typeface="Arial" panose="020B0604020202020204" pitchFamily="34" charset="0"/>
                <a:sym typeface="Symbol" panose="05050102010706020507" pitchFamily="18" charset="2"/>
              </a:rPr>
              <a:t>auf einer 2. Hauptgeraden h</a:t>
            </a:r>
            <a:r>
              <a:rPr lang="de-DE" altLang="de-DE" sz="1000" baseline="-25000" dirty="0">
                <a:cs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de-DE" altLang="de-DE" sz="1000" dirty="0">
                <a:cs typeface="Arial" panose="020B0604020202020204" pitchFamily="34" charset="0"/>
                <a:sym typeface="Symbol" panose="05050102010706020507" pitchFamily="18" charset="2"/>
              </a:rPr>
              <a:t>“ den Radius r auftragen. Die Nebenscheitel erhält man mithilfe der umgekehrten Papierstreifenkonstruktion.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de-DE" altLang="de-DE" sz="1000" dirty="0">
                <a:cs typeface="Arial" panose="020B0604020202020204" pitchFamily="34" charset="0"/>
                <a:sym typeface="Symbol" panose="05050102010706020507" pitchFamily="18" charset="2"/>
              </a:rPr>
              <a:t>Grundrissellipse: Konstruktion entspricht jener aus Punkt 4.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6126944" y="3849084"/>
            <a:ext cx="246185" cy="282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969" dirty="0">
                <a:cs typeface="Arial" panose="020B0604020202020204" pitchFamily="34" charset="0"/>
              </a:rPr>
              <a:t>a"</a:t>
            </a:r>
          </a:p>
        </p:txBody>
      </p:sp>
      <p:sp>
        <p:nvSpPr>
          <p:cNvPr id="5125" name="WordArt 5" descr="Kugeln"/>
          <p:cNvSpPr>
            <a:spLocks noChangeArrowheads="1" noChangeShapeType="1" noTextEdit="1"/>
          </p:cNvSpPr>
          <p:nvPr/>
        </p:nvSpPr>
        <p:spPr bwMode="auto">
          <a:xfrm>
            <a:off x="9560902" y="6528288"/>
            <a:ext cx="345098" cy="329712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Stop">
              <a:avLst>
                <a:gd name="adj" fmla="val 22222"/>
              </a:avLst>
            </a:prstTxWarp>
          </a:bodyPr>
          <a:lstStyle/>
          <a:p>
            <a:pPr algn="ctr"/>
            <a:r>
              <a:rPr lang="de-AT" sz="2492" kern="10" spc="-249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pattFill prst="sphere">
                  <a:fgClr>
                    <a:schemeClr val="bg2"/>
                  </a:fgClr>
                  <a:bgClr>
                    <a:srgbClr val="FFFFFF"/>
                  </a:bgClr>
                </a:pattFill>
                <a:latin typeface="Arial Black" panose="020B0A04020102020204" pitchFamily="34" charset="0"/>
              </a:rPr>
              <a:t>JK</a:t>
            </a:r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 flipV="1">
            <a:off x="6212938" y="1634271"/>
            <a:ext cx="3689472" cy="2492619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>
            <a:off x="6114025" y="4414838"/>
            <a:ext cx="3339978" cy="2304683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6089845" y="4414838"/>
            <a:ext cx="246185" cy="282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000" dirty="0">
                <a:cs typeface="Arial" panose="020B0604020202020204" pitchFamily="34" charset="0"/>
              </a:rPr>
              <a:t>a‘</a:t>
            </a:r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6662445" y="2381617"/>
            <a:ext cx="0" cy="358946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6462420" y="2182691"/>
            <a:ext cx="246185" cy="282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000" dirty="0">
                <a:cs typeface="Arial" panose="020B0604020202020204" pitchFamily="34" charset="0"/>
              </a:rPr>
              <a:t>P"</a:t>
            </a: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6412963" y="5821607"/>
            <a:ext cx="246185" cy="282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000" dirty="0">
                <a:cs typeface="Arial" panose="020B0604020202020204" pitchFamily="34" charset="0"/>
              </a:rPr>
              <a:t>P‘</a:t>
            </a:r>
          </a:p>
        </p:txBody>
      </p:sp>
      <p:sp>
        <p:nvSpPr>
          <p:cNvPr id="16" name="Line 9"/>
          <p:cNvSpPr>
            <a:spLocks noChangeShapeType="1"/>
          </p:cNvSpPr>
          <p:nvPr/>
        </p:nvSpPr>
        <p:spPr bwMode="auto">
          <a:xfrm>
            <a:off x="8076223" y="2163555"/>
            <a:ext cx="0" cy="4182923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27" name="Rectangle 10"/>
          <p:cNvSpPr>
            <a:spLocks noChangeArrowheads="1"/>
          </p:cNvSpPr>
          <p:nvPr/>
        </p:nvSpPr>
        <p:spPr bwMode="auto">
          <a:xfrm>
            <a:off x="7934581" y="1881102"/>
            <a:ext cx="246185" cy="282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000" dirty="0" smtClean="0">
                <a:cs typeface="Arial" panose="020B0604020202020204" pitchFamily="34" charset="0"/>
              </a:rPr>
              <a:t>Q"</a:t>
            </a:r>
            <a:endParaRPr lang="de-DE" altLang="de-DE" sz="1000" dirty="0">
              <a:cs typeface="Arial" panose="020B0604020202020204" pitchFamily="34" charset="0"/>
            </a:endParaRPr>
          </a:p>
        </p:txBody>
      </p:sp>
      <p:sp>
        <p:nvSpPr>
          <p:cNvPr id="28" name="Rectangle 11"/>
          <p:cNvSpPr>
            <a:spLocks noChangeArrowheads="1"/>
          </p:cNvSpPr>
          <p:nvPr/>
        </p:nvSpPr>
        <p:spPr bwMode="auto">
          <a:xfrm>
            <a:off x="7848144" y="6301213"/>
            <a:ext cx="246185" cy="282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000" dirty="0" smtClean="0">
                <a:cs typeface="Arial" panose="020B0604020202020204" pitchFamily="34" charset="0"/>
              </a:rPr>
              <a:t>Q‘</a:t>
            </a:r>
            <a:endParaRPr lang="de-DE" altLang="de-DE" sz="1000" dirty="0">
              <a:cs typeface="Arial" panose="020B0604020202020204" pitchFamily="34" charset="0"/>
            </a:endParaRPr>
          </a:p>
        </p:txBody>
      </p:sp>
      <p:cxnSp>
        <p:nvCxnSpPr>
          <p:cNvPr id="18" name="Gerader Verbinder 17"/>
          <p:cNvCxnSpPr/>
          <p:nvPr/>
        </p:nvCxnSpPr>
        <p:spPr>
          <a:xfrm>
            <a:off x="2009871" y="1805815"/>
            <a:ext cx="0" cy="2245788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1" name="Rectangle 4"/>
          <p:cNvSpPr>
            <a:spLocks noChangeArrowheads="1"/>
          </p:cNvSpPr>
          <p:nvPr/>
        </p:nvSpPr>
        <p:spPr bwMode="auto">
          <a:xfrm>
            <a:off x="1783326" y="1739875"/>
            <a:ext cx="246185" cy="282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969" dirty="0">
                <a:cs typeface="Arial" panose="020B0604020202020204" pitchFamily="34" charset="0"/>
              </a:rPr>
              <a:t>a"</a:t>
            </a:r>
          </a:p>
        </p:txBody>
      </p:sp>
      <p:sp>
        <p:nvSpPr>
          <p:cNvPr id="19" name="Ellipse 18"/>
          <p:cNvSpPr/>
          <p:nvPr/>
        </p:nvSpPr>
        <p:spPr>
          <a:xfrm>
            <a:off x="1982711" y="5368705"/>
            <a:ext cx="46800" cy="46800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3" name="Rectangle 8"/>
          <p:cNvSpPr>
            <a:spLocks noChangeArrowheads="1"/>
          </p:cNvSpPr>
          <p:nvPr/>
        </p:nvSpPr>
        <p:spPr bwMode="auto">
          <a:xfrm>
            <a:off x="1752719" y="5368705"/>
            <a:ext cx="246185" cy="282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000" dirty="0">
                <a:cs typeface="Arial" panose="020B0604020202020204" pitchFamily="34" charset="0"/>
              </a:rPr>
              <a:t>a‘</a:t>
            </a:r>
          </a:p>
        </p:txBody>
      </p:sp>
      <p:sp>
        <p:nvSpPr>
          <p:cNvPr id="34" name="Line 9"/>
          <p:cNvSpPr>
            <a:spLocks noChangeShapeType="1"/>
          </p:cNvSpPr>
          <p:nvPr/>
        </p:nvSpPr>
        <p:spPr bwMode="auto">
          <a:xfrm>
            <a:off x="2959577" y="3693814"/>
            <a:ext cx="0" cy="2410246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35" name="Line 9"/>
          <p:cNvSpPr>
            <a:spLocks noChangeShapeType="1"/>
          </p:cNvSpPr>
          <p:nvPr/>
        </p:nvSpPr>
        <p:spPr bwMode="auto">
          <a:xfrm>
            <a:off x="2505166" y="2644775"/>
            <a:ext cx="0" cy="3116507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38" name="Rectangle 10"/>
          <p:cNvSpPr>
            <a:spLocks noChangeArrowheads="1"/>
          </p:cNvSpPr>
          <p:nvPr/>
        </p:nvSpPr>
        <p:spPr bwMode="auto">
          <a:xfrm>
            <a:off x="2992623" y="3685669"/>
            <a:ext cx="246185" cy="282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000" dirty="0">
                <a:cs typeface="Arial" panose="020B0604020202020204" pitchFamily="34" charset="0"/>
              </a:rPr>
              <a:t>P"</a:t>
            </a:r>
          </a:p>
        </p:txBody>
      </p:sp>
      <p:sp>
        <p:nvSpPr>
          <p:cNvPr id="39" name="Rectangle 10"/>
          <p:cNvSpPr>
            <a:spLocks noChangeArrowheads="1"/>
          </p:cNvSpPr>
          <p:nvPr/>
        </p:nvSpPr>
        <p:spPr bwMode="auto">
          <a:xfrm>
            <a:off x="2281658" y="2632951"/>
            <a:ext cx="246185" cy="282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000" dirty="0" smtClean="0">
                <a:cs typeface="Arial" panose="020B0604020202020204" pitchFamily="34" charset="0"/>
              </a:rPr>
              <a:t>Q"</a:t>
            </a:r>
            <a:endParaRPr lang="de-DE" altLang="de-DE" sz="1000" dirty="0">
              <a:cs typeface="Arial" panose="020B0604020202020204" pitchFamily="34" charset="0"/>
            </a:endParaRPr>
          </a:p>
        </p:txBody>
      </p:sp>
      <p:sp>
        <p:nvSpPr>
          <p:cNvPr id="40" name="Rectangle 11"/>
          <p:cNvSpPr>
            <a:spLocks noChangeArrowheads="1"/>
          </p:cNvSpPr>
          <p:nvPr/>
        </p:nvSpPr>
        <p:spPr bwMode="auto">
          <a:xfrm>
            <a:off x="2952397" y="6079192"/>
            <a:ext cx="246185" cy="282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000" dirty="0">
                <a:cs typeface="Arial" panose="020B0604020202020204" pitchFamily="34" charset="0"/>
              </a:rPr>
              <a:t>P‘</a:t>
            </a:r>
          </a:p>
        </p:txBody>
      </p:sp>
      <p:sp>
        <p:nvSpPr>
          <p:cNvPr id="41" name="Rectangle 11"/>
          <p:cNvSpPr>
            <a:spLocks noChangeArrowheads="1"/>
          </p:cNvSpPr>
          <p:nvPr/>
        </p:nvSpPr>
        <p:spPr bwMode="auto">
          <a:xfrm>
            <a:off x="2507511" y="5567179"/>
            <a:ext cx="246185" cy="282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000" dirty="0" smtClean="0">
                <a:cs typeface="Arial" panose="020B0604020202020204" pitchFamily="34" charset="0"/>
              </a:rPr>
              <a:t>Q‘</a:t>
            </a:r>
            <a:endParaRPr lang="de-DE" altLang="de-DE" sz="1000" dirty="0">
              <a:cs typeface="Arial" panose="020B0604020202020204" pitchFamily="34" charset="0"/>
            </a:endParaRPr>
          </a:p>
        </p:txBody>
      </p:sp>
      <p:sp>
        <p:nvSpPr>
          <p:cNvPr id="22" name="Pfeil nach rechts 21"/>
          <p:cNvSpPr/>
          <p:nvPr/>
        </p:nvSpPr>
        <p:spPr>
          <a:xfrm rot="2007137">
            <a:off x="4412122" y="1919000"/>
            <a:ext cx="1282846" cy="489109"/>
          </a:xfrm>
          <a:prstGeom prst="rightArrow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de-AT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Allgemeine Lage</a:t>
            </a:r>
          </a:p>
        </p:txBody>
      </p:sp>
      <p:sp>
        <p:nvSpPr>
          <p:cNvPr id="43" name="Pfeil nach rechts 42"/>
          <p:cNvSpPr/>
          <p:nvPr/>
        </p:nvSpPr>
        <p:spPr>
          <a:xfrm rot="8987113" flipV="1">
            <a:off x="2995198" y="1918999"/>
            <a:ext cx="1287391" cy="489109"/>
          </a:xfrm>
          <a:prstGeom prst="rightArrow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de-AT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Spezielle Lage</a:t>
            </a:r>
            <a:endParaRPr lang="de-AT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Gefaltete Ecke 22"/>
          <p:cNvSpPr/>
          <p:nvPr/>
        </p:nvSpPr>
        <p:spPr>
          <a:xfrm>
            <a:off x="5801093" y="175283"/>
            <a:ext cx="2170491" cy="710543"/>
          </a:xfrm>
          <a:prstGeom prst="foldedCorner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Was kann entstehen, wenn eine Strecke PQ um eine Achse a rotiert?</a:t>
            </a:r>
            <a:endParaRPr lang="de-AT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88</Words>
  <Application>Microsoft Office PowerPoint</Application>
  <PresentationFormat>A4-Papier (210x297 mm)</PresentationFormat>
  <Paragraphs>32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Times New Roman</vt:lpstr>
      <vt:lpstr>Symbol</vt:lpstr>
      <vt:lpstr>Standarddesign</vt:lpstr>
      <vt:lpstr>Inkreis im 3. Riss</vt:lpstr>
      <vt:lpstr>PowerPoint-Präsentation</vt:lpstr>
    </vt:vector>
  </TitlesOfParts>
  <Company>privat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Kreisdarstellung</dc:title>
  <dc:creator>Knöbl</dc:creator>
  <cp:lastModifiedBy>Jakob Knöbl</cp:lastModifiedBy>
  <cp:revision>9</cp:revision>
  <cp:lastPrinted>2019-04-13T08:48:31Z</cp:lastPrinted>
  <dcterms:created xsi:type="dcterms:W3CDTF">2007-11-19T20:14:37Z</dcterms:created>
  <dcterms:modified xsi:type="dcterms:W3CDTF">2019-04-13T08:48:39Z</dcterms:modified>
</cp:coreProperties>
</file>